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6"/>
  </p:notesMasterIdLst>
  <p:handoutMasterIdLst>
    <p:handoutMasterId r:id="rId17"/>
  </p:handoutMasterIdLst>
  <p:sldIdLst>
    <p:sldId id="322" r:id="rId5"/>
    <p:sldId id="323" r:id="rId6"/>
    <p:sldId id="313" r:id="rId7"/>
    <p:sldId id="325" r:id="rId8"/>
    <p:sldId id="329" r:id="rId9"/>
    <p:sldId id="330" r:id="rId10"/>
    <p:sldId id="331" r:id="rId11"/>
    <p:sldId id="327" r:id="rId12"/>
    <p:sldId id="334" r:id="rId13"/>
    <p:sldId id="332" r:id="rId14"/>
    <p:sldId id="335" r:id="rId15"/>
  </p:sldIdLst>
  <p:sldSz cx="12188825"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81" autoAdjust="0"/>
  </p:normalViewPr>
  <p:slideViewPr>
    <p:cSldViewPr showGuides="1">
      <p:cViewPr varScale="1">
        <p:scale>
          <a:sx n="67" d="100"/>
          <a:sy n="67" d="100"/>
        </p:scale>
        <p:origin x="644" y="44"/>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B13C0F7-44AC-4B6B-AFC8-4E728F37833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A13DAA9-F392-47A3-918E-36569AB2F707}">
      <dgm:prSet/>
      <dgm:spPr/>
      <dgm:t>
        <a:bodyPr/>
        <a:lstStyle/>
        <a:p>
          <a:pPr>
            <a:lnSpc>
              <a:spcPct val="100000"/>
            </a:lnSpc>
          </a:pPr>
          <a:r>
            <a:rPr lang="en-GB" dirty="0"/>
            <a:t>The importance of having a balance of perspectives</a:t>
          </a:r>
          <a:endParaRPr lang="en-US" dirty="0"/>
        </a:p>
      </dgm:t>
    </dgm:pt>
    <dgm:pt modelId="{74946271-6D21-4736-B191-D0EFEE89F07B}" type="parTrans" cxnId="{87E382B9-E0C1-4A2B-B133-47373DD6509B}">
      <dgm:prSet/>
      <dgm:spPr/>
      <dgm:t>
        <a:bodyPr/>
        <a:lstStyle/>
        <a:p>
          <a:endParaRPr lang="en-US"/>
        </a:p>
      </dgm:t>
    </dgm:pt>
    <dgm:pt modelId="{2FFE6B89-4FAD-45A0-B1A4-9270375818EF}" type="sibTrans" cxnId="{87E382B9-E0C1-4A2B-B133-47373DD6509B}">
      <dgm:prSet/>
      <dgm:spPr/>
      <dgm:t>
        <a:bodyPr/>
        <a:lstStyle/>
        <a:p>
          <a:endParaRPr lang="en-US"/>
        </a:p>
      </dgm:t>
    </dgm:pt>
    <dgm:pt modelId="{BCA386A8-3643-435E-A89C-AB497404320B}">
      <dgm:prSet/>
      <dgm:spPr/>
      <dgm:t>
        <a:bodyPr/>
        <a:lstStyle/>
        <a:p>
          <a:pPr>
            <a:lnSpc>
              <a:spcPct val="100000"/>
            </a:lnSpc>
          </a:pPr>
          <a:r>
            <a:rPr lang="en-GB" dirty="0"/>
            <a:t>Act on recommendations , providing space to develop new steps of change</a:t>
          </a:r>
          <a:endParaRPr lang="en-US" dirty="0"/>
        </a:p>
      </dgm:t>
    </dgm:pt>
    <dgm:pt modelId="{88C042C6-2F24-4DAA-8DB5-E3124F8AF8B9}" type="parTrans" cxnId="{7ED3546F-B52E-414A-A94F-0C03C6CC685E}">
      <dgm:prSet/>
      <dgm:spPr/>
      <dgm:t>
        <a:bodyPr/>
        <a:lstStyle/>
        <a:p>
          <a:endParaRPr lang="en-US"/>
        </a:p>
      </dgm:t>
    </dgm:pt>
    <dgm:pt modelId="{489D4B79-D8F1-49EB-9426-B5A6A63D1B88}" type="sibTrans" cxnId="{7ED3546F-B52E-414A-A94F-0C03C6CC685E}">
      <dgm:prSet/>
      <dgm:spPr/>
      <dgm:t>
        <a:bodyPr/>
        <a:lstStyle/>
        <a:p>
          <a:endParaRPr lang="en-US"/>
        </a:p>
      </dgm:t>
    </dgm:pt>
    <dgm:pt modelId="{59279B4F-E0D4-402C-9A62-1430D71B2092}">
      <dgm:prSet/>
      <dgm:spPr/>
      <dgm:t>
        <a:bodyPr/>
        <a:lstStyle/>
        <a:p>
          <a:pPr>
            <a:lnSpc>
              <a:spcPct val="100000"/>
            </a:lnSpc>
          </a:pPr>
          <a:r>
            <a:rPr lang="en-GB" dirty="0"/>
            <a:t>Motivation to make a real difference to people’s lives</a:t>
          </a:r>
          <a:endParaRPr lang="en-US" dirty="0"/>
        </a:p>
      </dgm:t>
    </dgm:pt>
    <dgm:pt modelId="{48D2603D-C08F-4A9C-AE92-8B1E324B21F0}" type="parTrans" cxnId="{4B7B5064-6F03-4322-8FBF-E0E0A74EFC83}">
      <dgm:prSet/>
      <dgm:spPr/>
      <dgm:t>
        <a:bodyPr/>
        <a:lstStyle/>
        <a:p>
          <a:endParaRPr lang="en-GB"/>
        </a:p>
      </dgm:t>
    </dgm:pt>
    <dgm:pt modelId="{9CB81E58-9329-4767-8F29-2EBB855C3D7F}" type="sibTrans" cxnId="{4B7B5064-6F03-4322-8FBF-E0E0A74EFC83}">
      <dgm:prSet/>
      <dgm:spPr/>
      <dgm:t>
        <a:bodyPr/>
        <a:lstStyle/>
        <a:p>
          <a:endParaRPr lang="en-GB"/>
        </a:p>
      </dgm:t>
    </dgm:pt>
    <dgm:pt modelId="{872B9787-BA13-4D1E-91FE-B77DBE2808CD}" type="pres">
      <dgm:prSet presAssocID="{FB13C0F7-44AC-4B6B-AFC8-4E728F37833E}" presName="root" presStyleCnt="0">
        <dgm:presLayoutVars>
          <dgm:dir/>
          <dgm:resizeHandles val="exact"/>
        </dgm:presLayoutVars>
      </dgm:prSet>
      <dgm:spPr/>
    </dgm:pt>
    <dgm:pt modelId="{92908C69-A4F8-4A52-84F3-6BAC15232D5B}" type="pres">
      <dgm:prSet presAssocID="{CA13DAA9-F392-47A3-918E-36569AB2F707}" presName="compNode" presStyleCnt="0"/>
      <dgm:spPr/>
    </dgm:pt>
    <dgm:pt modelId="{7007CB1B-300E-4A0E-AAF4-0226CE884154}" type="pres">
      <dgm:prSet presAssocID="{CA13DAA9-F392-47A3-918E-36569AB2F707}" presName="bgRect" presStyleLbl="bgShp" presStyleIdx="0" presStyleCnt="3"/>
      <dgm:spPr/>
    </dgm:pt>
    <dgm:pt modelId="{8DB01AF7-5748-40D9-8A21-52F66A1F0750}" type="pres">
      <dgm:prSet presAssocID="{CA13DAA9-F392-47A3-918E-36569AB2F7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332376F9-D2EC-4BE8-984E-9202DCB0F23E}" type="pres">
      <dgm:prSet presAssocID="{CA13DAA9-F392-47A3-918E-36569AB2F707}" presName="spaceRect" presStyleCnt="0"/>
      <dgm:spPr/>
    </dgm:pt>
    <dgm:pt modelId="{19CC8015-FB72-41BB-91BE-FC118A9A2C8D}" type="pres">
      <dgm:prSet presAssocID="{CA13DAA9-F392-47A3-918E-36569AB2F707}" presName="parTx" presStyleLbl="revTx" presStyleIdx="0" presStyleCnt="3">
        <dgm:presLayoutVars>
          <dgm:chMax val="0"/>
          <dgm:chPref val="0"/>
        </dgm:presLayoutVars>
      </dgm:prSet>
      <dgm:spPr/>
    </dgm:pt>
    <dgm:pt modelId="{1CDE0E40-3BB2-450A-8BE8-4F407434954B}" type="pres">
      <dgm:prSet presAssocID="{2FFE6B89-4FAD-45A0-B1A4-9270375818EF}" presName="sibTrans" presStyleCnt="0"/>
      <dgm:spPr/>
    </dgm:pt>
    <dgm:pt modelId="{1EB25B47-514A-48A7-9BE0-6EEF72298B52}" type="pres">
      <dgm:prSet presAssocID="{59279B4F-E0D4-402C-9A62-1430D71B2092}" presName="compNode" presStyleCnt="0"/>
      <dgm:spPr/>
    </dgm:pt>
    <dgm:pt modelId="{6E0375E7-65BA-46CF-B390-0FEFC5186189}" type="pres">
      <dgm:prSet presAssocID="{59279B4F-E0D4-402C-9A62-1430D71B2092}" presName="bgRect" presStyleLbl="bgShp" presStyleIdx="1" presStyleCnt="3"/>
      <dgm:spPr/>
    </dgm:pt>
    <dgm:pt modelId="{18D7FDEF-7B17-4928-A209-2EE9279865C0}" type="pres">
      <dgm:prSet presAssocID="{59279B4F-E0D4-402C-9A62-1430D71B2092}" presName="iconRect" presStyleLbl="node1" presStyleIdx="1" presStyleCnt="3" custLinFactNeighborX="-99622" custLinFactNeighborY="-15379"/>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usiness Growth RTL"/>
        </a:ext>
      </dgm:extLst>
    </dgm:pt>
    <dgm:pt modelId="{55A27923-8727-43DF-BA58-3E9D9A222FEE}" type="pres">
      <dgm:prSet presAssocID="{59279B4F-E0D4-402C-9A62-1430D71B2092}" presName="spaceRect" presStyleCnt="0"/>
      <dgm:spPr/>
    </dgm:pt>
    <dgm:pt modelId="{1C58AE8D-2DF0-43AF-A824-7B1C6F23CAD0}" type="pres">
      <dgm:prSet presAssocID="{59279B4F-E0D4-402C-9A62-1430D71B2092}" presName="parTx" presStyleLbl="revTx" presStyleIdx="1" presStyleCnt="3">
        <dgm:presLayoutVars>
          <dgm:chMax val="0"/>
          <dgm:chPref val="0"/>
        </dgm:presLayoutVars>
      </dgm:prSet>
      <dgm:spPr/>
    </dgm:pt>
    <dgm:pt modelId="{68E228D9-48A9-4BDB-B8B2-BED6C10D03D6}" type="pres">
      <dgm:prSet presAssocID="{9CB81E58-9329-4767-8F29-2EBB855C3D7F}" presName="sibTrans" presStyleCnt="0"/>
      <dgm:spPr/>
    </dgm:pt>
    <dgm:pt modelId="{70E7CC28-9E92-4D19-92F0-9901252A78A3}" type="pres">
      <dgm:prSet presAssocID="{BCA386A8-3643-435E-A89C-AB497404320B}" presName="compNode" presStyleCnt="0"/>
      <dgm:spPr/>
    </dgm:pt>
    <dgm:pt modelId="{B8C37B45-2CB0-44E8-A416-200CAF8954D6}" type="pres">
      <dgm:prSet presAssocID="{BCA386A8-3643-435E-A89C-AB497404320B}" presName="bgRect" presStyleLbl="bgShp" presStyleIdx="2" presStyleCnt="3" custLinFactNeighborX="2051" custLinFactNeighborY="6411"/>
      <dgm:spPr/>
    </dgm:pt>
    <dgm:pt modelId="{10F6D62C-D0DA-456C-9E05-E717A4DD3082}" type="pres">
      <dgm:prSet presAssocID="{BCA386A8-3643-435E-A89C-AB49740432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pper board"/>
        </a:ext>
      </dgm:extLst>
    </dgm:pt>
    <dgm:pt modelId="{D349FC91-428A-4560-AEE4-917827529F95}" type="pres">
      <dgm:prSet presAssocID="{BCA386A8-3643-435E-A89C-AB497404320B}" presName="spaceRect" presStyleCnt="0"/>
      <dgm:spPr/>
    </dgm:pt>
    <dgm:pt modelId="{4443E47C-C3B0-4142-AC02-AEBCAC23985E}" type="pres">
      <dgm:prSet presAssocID="{BCA386A8-3643-435E-A89C-AB497404320B}" presName="parTx" presStyleLbl="revTx" presStyleIdx="2" presStyleCnt="3">
        <dgm:presLayoutVars>
          <dgm:chMax val="0"/>
          <dgm:chPref val="0"/>
        </dgm:presLayoutVars>
      </dgm:prSet>
      <dgm:spPr/>
    </dgm:pt>
  </dgm:ptLst>
  <dgm:cxnLst>
    <dgm:cxn modelId="{556C363D-AF50-45F2-A797-B1C309AAD97A}" type="presOf" srcId="{FB13C0F7-44AC-4B6B-AFC8-4E728F37833E}" destId="{872B9787-BA13-4D1E-91FE-B77DBE2808CD}" srcOrd="0" destOrd="0" presId="urn:microsoft.com/office/officeart/2018/2/layout/IconVerticalSolidList"/>
    <dgm:cxn modelId="{4B7B5064-6F03-4322-8FBF-E0E0A74EFC83}" srcId="{FB13C0F7-44AC-4B6B-AFC8-4E728F37833E}" destId="{59279B4F-E0D4-402C-9A62-1430D71B2092}" srcOrd="1" destOrd="0" parTransId="{48D2603D-C08F-4A9C-AE92-8B1E324B21F0}" sibTransId="{9CB81E58-9329-4767-8F29-2EBB855C3D7F}"/>
    <dgm:cxn modelId="{BB112C65-5F1E-4ACF-99BB-2AF229ACFD33}" type="presOf" srcId="{59279B4F-E0D4-402C-9A62-1430D71B2092}" destId="{1C58AE8D-2DF0-43AF-A824-7B1C6F23CAD0}" srcOrd="0" destOrd="0" presId="urn:microsoft.com/office/officeart/2018/2/layout/IconVerticalSolidList"/>
    <dgm:cxn modelId="{7ED3546F-B52E-414A-A94F-0C03C6CC685E}" srcId="{FB13C0F7-44AC-4B6B-AFC8-4E728F37833E}" destId="{BCA386A8-3643-435E-A89C-AB497404320B}" srcOrd="2" destOrd="0" parTransId="{88C042C6-2F24-4DAA-8DB5-E3124F8AF8B9}" sibTransId="{489D4B79-D8F1-49EB-9426-B5A6A63D1B88}"/>
    <dgm:cxn modelId="{0649D054-93C1-4C58-943D-A856AE52C057}" type="presOf" srcId="{CA13DAA9-F392-47A3-918E-36569AB2F707}" destId="{19CC8015-FB72-41BB-91BE-FC118A9A2C8D}" srcOrd="0" destOrd="0" presId="urn:microsoft.com/office/officeart/2018/2/layout/IconVerticalSolidList"/>
    <dgm:cxn modelId="{91438977-310B-4460-B648-408E596C17F7}" type="presOf" srcId="{BCA386A8-3643-435E-A89C-AB497404320B}" destId="{4443E47C-C3B0-4142-AC02-AEBCAC23985E}" srcOrd="0" destOrd="0" presId="urn:microsoft.com/office/officeart/2018/2/layout/IconVerticalSolidList"/>
    <dgm:cxn modelId="{87E382B9-E0C1-4A2B-B133-47373DD6509B}" srcId="{FB13C0F7-44AC-4B6B-AFC8-4E728F37833E}" destId="{CA13DAA9-F392-47A3-918E-36569AB2F707}" srcOrd="0" destOrd="0" parTransId="{74946271-6D21-4736-B191-D0EFEE89F07B}" sibTransId="{2FFE6B89-4FAD-45A0-B1A4-9270375818EF}"/>
    <dgm:cxn modelId="{A09C3D1D-7106-43BC-9D3D-51197A2D8111}" type="presParOf" srcId="{872B9787-BA13-4D1E-91FE-B77DBE2808CD}" destId="{92908C69-A4F8-4A52-84F3-6BAC15232D5B}" srcOrd="0" destOrd="0" presId="urn:microsoft.com/office/officeart/2018/2/layout/IconVerticalSolidList"/>
    <dgm:cxn modelId="{53F67842-F797-4FB1-BA81-A8A683EACED4}" type="presParOf" srcId="{92908C69-A4F8-4A52-84F3-6BAC15232D5B}" destId="{7007CB1B-300E-4A0E-AAF4-0226CE884154}" srcOrd="0" destOrd="0" presId="urn:microsoft.com/office/officeart/2018/2/layout/IconVerticalSolidList"/>
    <dgm:cxn modelId="{0CA11544-6510-4AA6-9C8A-EBC3233EA5F5}" type="presParOf" srcId="{92908C69-A4F8-4A52-84F3-6BAC15232D5B}" destId="{8DB01AF7-5748-40D9-8A21-52F66A1F0750}" srcOrd="1" destOrd="0" presId="urn:microsoft.com/office/officeart/2018/2/layout/IconVerticalSolidList"/>
    <dgm:cxn modelId="{8977F8CA-74B0-4BEF-A573-D4E4724049D2}" type="presParOf" srcId="{92908C69-A4F8-4A52-84F3-6BAC15232D5B}" destId="{332376F9-D2EC-4BE8-984E-9202DCB0F23E}" srcOrd="2" destOrd="0" presId="urn:microsoft.com/office/officeart/2018/2/layout/IconVerticalSolidList"/>
    <dgm:cxn modelId="{ACEFD165-7987-4160-AA80-87D580057F72}" type="presParOf" srcId="{92908C69-A4F8-4A52-84F3-6BAC15232D5B}" destId="{19CC8015-FB72-41BB-91BE-FC118A9A2C8D}" srcOrd="3" destOrd="0" presId="urn:microsoft.com/office/officeart/2018/2/layout/IconVerticalSolidList"/>
    <dgm:cxn modelId="{2F487452-139F-4BF6-A110-8D50CBFCE20C}" type="presParOf" srcId="{872B9787-BA13-4D1E-91FE-B77DBE2808CD}" destId="{1CDE0E40-3BB2-450A-8BE8-4F407434954B}" srcOrd="1" destOrd="0" presId="urn:microsoft.com/office/officeart/2018/2/layout/IconVerticalSolidList"/>
    <dgm:cxn modelId="{5FC4407D-9103-443F-8D7D-5FD9BCCD2BCC}" type="presParOf" srcId="{872B9787-BA13-4D1E-91FE-B77DBE2808CD}" destId="{1EB25B47-514A-48A7-9BE0-6EEF72298B52}" srcOrd="2" destOrd="0" presId="urn:microsoft.com/office/officeart/2018/2/layout/IconVerticalSolidList"/>
    <dgm:cxn modelId="{D9215C1D-EBC3-448A-90EF-EE37D366BB11}" type="presParOf" srcId="{1EB25B47-514A-48A7-9BE0-6EEF72298B52}" destId="{6E0375E7-65BA-46CF-B390-0FEFC5186189}" srcOrd="0" destOrd="0" presId="urn:microsoft.com/office/officeart/2018/2/layout/IconVerticalSolidList"/>
    <dgm:cxn modelId="{007F8E53-6A01-4CFE-93F7-DCBDC82EC578}" type="presParOf" srcId="{1EB25B47-514A-48A7-9BE0-6EEF72298B52}" destId="{18D7FDEF-7B17-4928-A209-2EE9279865C0}" srcOrd="1" destOrd="0" presId="urn:microsoft.com/office/officeart/2018/2/layout/IconVerticalSolidList"/>
    <dgm:cxn modelId="{D09F1F81-5AED-438E-8795-BF0E682203AF}" type="presParOf" srcId="{1EB25B47-514A-48A7-9BE0-6EEF72298B52}" destId="{55A27923-8727-43DF-BA58-3E9D9A222FEE}" srcOrd="2" destOrd="0" presId="urn:microsoft.com/office/officeart/2018/2/layout/IconVerticalSolidList"/>
    <dgm:cxn modelId="{6AB4D8DD-9011-4254-9503-89267EAB1034}" type="presParOf" srcId="{1EB25B47-514A-48A7-9BE0-6EEF72298B52}" destId="{1C58AE8D-2DF0-43AF-A824-7B1C6F23CAD0}" srcOrd="3" destOrd="0" presId="urn:microsoft.com/office/officeart/2018/2/layout/IconVerticalSolidList"/>
    <dgm:cxn modelId="{9B41FBFA-BB8C-4103-9BEF-30B5DF460E55}" type="presParOf" srcId="{872B9787-BA13-4D1E-91FE-B77DBE2808CD}" destId="{68E228D9-48A9-4BDB-B8B2-BED6C10D03D6}" srcOrd="3" destOrd="0" presId="urn:microsoft.com/office/officeart/2018/2/layout/IconVerticalSolidList"/>
    <dgm:cxn modelId="{C3A33881-F86E-48EF-BB47-E0379028E4E7}" type="presParOf" srcId="{872B9787-BA13-4D1E-91FE-B77DBE2808CD}" destId="{70E7CC28-9E92-4D19-92F0-9901252A78A3}" srcOrd="4" destOrd="0" presId="urn:microsoft.com/office/officeart/2018/2/layout/IconVerticalSolidList"/>
    <dgm:cxn modelId="{3950EE7F-D0B7-4DD0-A921-CBCEB108E4F2}" type="presParOf" srcId="{70E7CC28-9E92-4D19-92F0-9901252A78A3}" destId="{B8C37B45-2CB0-44E8-A416-200CAF8954D6}" srcOrd="0" destOrd="0" presId="urn:microsoft.com/office/officeart/2018/2/layout/IconVerticalSolidList"/>
    <dgm:cxn modelId="{ABF91C3B-D7B7-4BBB-B4B6-F071E4EDCE18}" type="presParOf" srcId="{70E7CC28-9E92-4D19-92F0-9901252A78A3}" destId="{10F6D62C-D0DA-456C-9E05-E717A4DD3082}" srcOrd="1" destOrd="0" presId="urn:microsoft.com/office/officeart/2018/2/layout/IconVerticalSolidList"/>
    <dgm:cxn modelId="{9114801F-9BEE-4DDE-BB17-5DC03B3ABB51}" type="presParOf" srcId="{70E7CC28-9E92-4D19-92F0-9901252A78A3}" destId="{D349FC91-428A-4560-AEE4-917827529F95}" srcOrd="2" destOrd="0" presId="urn:microsoft.com/office/officeart/2018/2/layout/IconVerticalSolidList"/>
    <dgm:cxn modelId="{563D82C4-C8D8-4D23-A027-B12429251FD9}" type="presParOf" srcId="{70E7CC28-9E92-4D19-92F0-9901252A78A3}" destId="{4443E47C-C3B0-4142-AC02-AEBCAC2398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7CB1B-300E-4A0E-AAF4-0226CE884154}">
      <dsp:nvSpPr>
        <dsp:cNvPr id="0" name=""/>
        <dsp:cNvSpPr/>
      </dsp:nvSpPr>
      <dsp:spPr>
        <a:xfrm>
          <a:off x="0" y="531"/>
          <a:ext cx="10512425"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B01AF7-5748-40D9-8A21-52F66A1F0750}">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CC8015-FB72-41BB-91BE-FC118A9A2C8D}">
      <dsp:nvSpPr>
        <dsp:cNvPr id="0" name=""/>
        <dsp:cNvSpPr/>
      </dsp:nvSpPr>
      <dsp:spPr>
        <a:xfrm>
          <a:off x="1435590" y="531"/>
          <a:ext cx="907683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The importance of having a balance of perspectives</a:t>
          </a:r>
          <a:endParaRPr lang="en-US" sz="2500" kern="1200" dirty="0"/>
        </a:p>
      </dsp:txBody>
      <dsp:txXfrm>
        <a:off x="1435590" y="531"/>
        <a:ext cx="9076834" cy="1242935"/>
      </dsp:txXfrm>
    </dsp:sp>
    <dsp:sp modelId="{6E0375E7-65BA-46CF-B390-0FEFC5186189}">
      <dsp:nvSpPr>
        <dsp:cNvPr id="0" name=""/>
        <dsp:cNvSpPr/>
      </dsp:nvSpPr>
      <dsp:spPr>
        <a:xfrm>
          <a:off x="0" y="1554201"/>
          <a:ext cx="10512425"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D7FDEF-7B17-4928-A209-2EE9279865C0}">
      <dsp:nvSpPr>
        <dsp:cNvPr id="0" name=""/>
        <dsp:cNvSpPr/>
      </dsp:nvSpPr>
      <dsp:spPr>
        <a:xfrm>
          <a:off x="0" y="1728728"/>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8AE8D-2DF0-43AF-A824-7B1C6F23CAD0}">
      <dsp:nvSpPr>
        <dsp:cNvPr id="0" name=""/>
        <dsp:cNvSpPr/>
      </dsp:nvSpPr>
      <dsp:spPr>
        <a:xfrm>
          <a:off x="1435590" y="1554201"/>
          <a:ext cx="907683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Motivation to make a real difference to people’s lives</a:t>
          </a:r>
          <a:endParaRPr lang="en-US" sz="2500" kern="1200" dirty="0"/>
        </a:p>
      </dsp:txBody>
      <dsp:txXfrm>
        <a:off x="1435590" y="1554201"/>
        <a:ext cx="9076834" cy="1242935"/>
      </dsp:txXfrm>
    </dsp:sp>
    <dsp:sp modelId="{B8C37B45-2CB0-44E8-A416-200CAF8954D6}">
      <dsp:nvSpPr>
        <dsp:cNvPr id="0" name=""/>
        <dsp:cNvSpPr/>
      </dsp:nvSpPr>
      <dsp:spPr>
        <a:xfrm>
          <a:off x="0" y="3108402"/>
          <a:ext cx="10512425"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F6D62C-D0DA-456C-9E05-E717A4DD3082}">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3E47C-C3B0-4142-AC02-AEBCAC23985E}">
      <dsp:nvSpPr>
        <dsp:cNvPr id="0" name=""/>
        <dsp:cNvSpPr/>
      </dsp:nvSpPr>
      <dsp:spPr>
        <a:xfrm>
          <a:off x="1435590" y="3107870"/>
          <a:ext cx="907683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GB" sz="2500" kern="1200" dirty="0"/>
            <a:t>Act on recommendations , providing space to develop new steps of change</a:t>
          </a:r>
          <a:endParaRPr lang="en-US" sz="2500" kern="1200" dirty="0"/>
        </a:p>
      </dsp:txBody>
      <dsp:txXfrm>
        <a:off x="1435590" y="3107870"/>
        <a:ext cx="9076834" cy="12429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11/19/2020</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11/19/2020</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3622955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60481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A215-F657-45EE-A940-2BD398F770BB}"/>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GB"/>
          </a:p>
        </p:txBody>
      </p:sp>
      <p:sp>
        <p:nvSpPr>
          <p:cNvPr id="3" name="Subtitle 2">
            <a:extLst>
              <a:ext uri="{FF2B5EF4-FFF2-40B4-BE49-F238E27FC236}">
                <a16:creationId xmlns:a16="http://schemas.microsoft.com/office/drawing/2014/main" id="{C7DBCDCB-59F5-4387-8EDB-389DACB897BB}"/>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FA048E-DDA0-465F-9E32-66D2435F56BB}"/>
              </a:ext>
            </a:extLst>
          </p:cNvPr>
          <p:cNvSpPr>
            <a:spLocks noGrp="1"/>
          </p:cNvSpPr>
          <p:nvPr>
            <p:ph type="dt" sz="half" idx="10"/>
          </p:nvPr>
        </p:nvSpPr>
        <p:spPr/>
        <p:txBody>
          <a:bodyPr/>
          <a:lstStyle/>
          <a:p>
            <a:fld id="{1D2498CD-A622-4ACC-98D8-8365C1B868F0}" type="datetime1">
              <a:rPr lang="en-US" smtClean="0"/>
              <a:pPr/>
              <a:t>11/19/2020</a:t>
            </a:fld>
            <a:endParaRPr lang="en-US" dirty="0"/>
          </a:p>
        </p:txBody>
      </p:sp>
      <p:sp>
        <p:nvSpPr>
          <p:cNvPr id="5" name="Footer Placeholder 4">
            <a:extLst>
              <a:ext uri="{FF2B5EF4-FFF2-40B4-BE49-F238E27FC236}">
                <a16:creationId xmlns:a16="http://schemas.microsoft.com/office/drawing/2014/main" id="{38292C2A-4DDE-4F26-A157-BDC99084A17A}"/>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7EF25DF9-ECBE-45F7-B024-A5A7B670FADA}"/>
              </a:ext>
            </a:extLst>
          </p:cNvPr>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650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A125-D413-4E63-A3C9-C2080F472A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008B5F-B743-4A34-806B-AB7E01A093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99480B-4A60-4133-B6DE-77E423C47CDE}"/>
              </a:ext>
            </a:extLst>
          </p:cNvPr>
          <p:cNvSpPr>
            <a:spLocks noGrp="1"/>
          </p:cNvSpPr>
          <p:nvPr>
            <p:ph type="dt" sz="half" idx="10"/>
          </p:nvPr>
        </p:nvSpPr>
        <p:spPr/>
        <p:txBody>
          <a:bodyPr/>
          <a:lstStyle/>
          <a:p>
            <a:fld id="{6EB2CF6B-193C-4CEB-9860-F1C5F0818FA3}" type="datetime1">
              <a:rPr lang="en-US" smtClean="0"/>
              <a:t>11/19/2020</a:t>
            </a:fld>
            <a:endParaRPr lang="en-US" dirty="0"/>
          </a:p>
        </p:txBody>
      </p:sp>
      <p:sp>
        <p:nvSpPr>
          <p:cNvPr id="5" name="Footer Placeholder 4">
            <a:extLst>
              <a:ext uri="{FF2B5EF4-FFF2-40B4-BE49-F238E27FC236}">
                <a16:creationId xmlns:a16="http://schemas.microsoft.com/office/drawing/2014/main" id="{326F2D7B-925D-41BC-81A3-0C36457D1D84}"/>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CC4AAC01-C673-4045-AFEF-1B3A039838E1}"/>
              </a:ext>
            </a:extLst>
          </p:cNvPr>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7520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5C8DDE-D3F8-4E0B-AAA6-A0A54D8A6B1D}"/>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8F8FD6-DD0B-470F-87E5-4D0F13472EB7}"/>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B1F22-F848-4E39-B4B7-D385FA393320}"/>
              </a:ext>
            </a:extLst>
          </p:cNvPr>
          <p:cNvSpPr>
            <a:spLocks noGrp="1"/>
          </p:cNvSpPr>
          <p:nvPr>
            <p:ph type="dt" sz="half" idx="10"/>
          </p:nvPr>
        </p:nvSpPr>
        <p:spPr/>
        <p:txBody>
          <a:bodyPr/>
          <a:lstStyle/>
          <a:p>
            <a:fld id="{9856CBC3-4EDC-4C84-BDD0-15F2AD890B92}" type="datetime1">
              <a:rPr lang="en-US" smtClean="0"/>
              <a:t>11/19/2020</a:t>
            </a:fld>
            <a:endParaRPr lang="en-US" dirty="0"/>
          </a:p>
        </p:txBody>
      </p:sp>
      <p:sp>
        <p:nvSpPr>
          <p:cNvPr id="5" name="Footer Placeholder 4">
            <a:extLst>
              <a:ext uri="{FF2B5EF4-FFF2-40B4-BE49-F238E27FC236}">
                <a16:creationId xmlns:a16="http://schemas.microsoft.com/office/drawing/2014/main" id="{754D5B30-4F91-4A7D-976D-3010BA4880AD}"/>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AA9D059F-13FC-4DFF-8BA7-E349EC00D50E}"/>
              </a:ext>
            </a:extLst>
          </p:cNvPr>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0914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41F94-055F-48C9-B0F1-351B94122F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F23632-6362-424C-BFC9-4A4D44BAD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0B5F9D-C3DD-4FA0-8DE2-C04C39701CFC}"/>
              </a:ext>
            </a:extLst>
          </p:cNvPr>
          <p:cNvSpPr>
            <a:spLocks noGrp="1"/>
          </p:cNvSpPr>
          <p:nvPr>
            <p:ph type="dt" sz="half" idx="10"/>
          </p:nvPr>
        </p:nvSpPr>
        <p:spPr/>
        <p:txBody>
          <a:bodyPr/>
          <a:lstStyle/>
          <a:p>
            <a:fld id="{1CEBF3DB-CE40-42F4-BAF4-5D73D1160093}" type="datetime1">
              <a:rPr lang="en-US" smtClean="0"/>
              <a:t>11/19/2020</a:t>
            </a:fld>
            <a:endParaRPr lang="en-US" dirty="0"/>
          </a:p>
        </p:txBody>
      </p:sp>
      <p:sp>
        <p:nvSpPr>
          <p:cNvPr id="5" name="Footer Placeholder 4">
            <a:extLst>
              <a:ext uri="{FF2B5EF4-FFF2-40B4-BE49-F238E27FC236}">
                <a16:creationId xmlns:a16="http://schemas.microsoft.com/office/drawing/2014/main" id="{06AD02BB-113A-4435-9F85-128C827D0DD7}"/>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BB40F103-A03D-4D66-8041-B0B49817554F}"/>
              </a:ext>
            </a:extLst>
          </p:cNvPr>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3485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ABB9-B70B-4322-8949-61869B59EEE8}"/>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007AB6-DA4A-413C-83DE-64834160FAF5}"/>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B32CDF-69CD-4681-B80D-87D84228F361}"/>
              </a:ext>
            </a:extLst>
          </p:cNvPr>
          <p:cNvSpPr>
            <a:spLocks noGrp="1"/>
          </p:cNvSpPr>
          <p:nvPr>
            <p:ph type="dt" sz="half" idx="10"/>
          </p:nvPr>
        </p:nvSpPr>
        <p:spPr/>
        <p:txBody>
          <a:bodyPr/>
          <a:lstStyle/>
          <a:p>
            <a:fld id="{23ECA6E5-33C6-44C3-9324-1BC5DF93F43F}" type="datetime1">
              <a:rPr lang="en-US" smtClean="0"/>
              <a:t>11/19/2020</a:t>
            </a:fld>
            <a:endParaRPr lang="en-US" dirty="0"/>
          </a:p>
        </p:txBody>
      </p:sp>
      <p:sp>
        <p:nvSpPr>
          <p:cNvPr id="5" name="Footer Placeholder 4">
            <a:extLst>
              <a:ext uri="{FF2B5EF4-FFF2-40B4-BE49-F238E27FC236}">
                <a16:creationId xmlns:a16="http://schemas.microsoft.com/office/drawing/2014/main" id="{34B189B3-DB12-4439-9C5F-82689566D65D}"/>
              </a:ext>
            </a:extLst>
          </p:cNvPr>
          <p:cNvSpPr>
            <a:spLocks noGrp="1"/>
          </p:cNvSpPr>
          <p:nvPr>
            <p:ph type="ftr" sz="quarter" idx="11"/>
          </p:nvPr>
        </p:nvSpPr>
        <p:spPr/>
        <p:txBody>
          <a:bodyPr/>
          <a:lstStyle/>
          <a:p>
            <a:r>
              <a:rPr lang="en-US"/>
              <a:t>Add a footer</a:t>
            </a:r>
            <a:endParaRPr lang="en-US" dirty="0"/>
          </a:p>
        </p:txBody>
      </p:sp>
      <p:sp>
        <p:nvSpPr>
          <p:cNvPr id="6" name="Slide Number Placeholder 5">
            <a:extLst>
              <a:ext uri="{FF2B5EF4-FFF2-40B4-BE49-F238E27FC236}">
                <a16:creationId xmlns:a16="http://schemas.microsoft.com/office/drawing/2014/main" id="{33445712-30BA-4843-A21B-F0371F8DBBB2}"/>
              </a:ext>
            </a:extLst>
          </p:cNvPr>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85467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F352-392F-4E78-ACD6-D3A82AF2E5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A18B09-704A-45B9-A60D-10C85DB59945}"/>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43C15E-6CD5-4146-B9FB-B79C780D5344}"/>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D9ABD97-8D30-487D-B078-DC23E2014221}"/>
              </a:ext>
            </a:extLst>
          </p:cNvPr>
          <p:cNvSpPr>
            <a:spLocks noGrp="1"/>
          </p:cNvSpPr>
          <p:nvPr>
            <p:ph type="dt" sz="half" idx="10"/>
          </p:nvPr>
        </p:nvSpPr>
        <p:spPr/>
        <p:txBody>
          <a:bodyPr/>
          <a:lstStyle/>
          <a:p>
            <a:fld id="{09C9C1D9-07E1-4387-AF34-89EE2802766D}" type="datetime1">
              <a:rPr lang="en-US" smtClean="0"/>
              <a:t>11/19/2020</a:t>
            </a:fld>
            <a:endParaRPr lang="en-US" dirty="0"/>
          </a:p>
        </p:txBody>
      </p:sp>
      <p:sp>
        <p:nvSpPr>
          <p:cNvPr id="6" name="Footer Placeholder 5">
            <a:extLst>
              <a:ext uri="{FF2B5EF4-FFF2-40B4-BE49-F238E27FC236}">
                <a16:creationId xmlns:a16="http://schemas.microsoft.com/office/drawing/2014/main" id="{14F3B8E0-2422-4D24-9F29-DA3D71A9CBE9}"/>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D14FCC87-A9A6-4E22-A84B-B38DEEC88C67}"/>
              </a:ext>
            </a:extLst>
          </p:cNvPr>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3809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7D009-6622-45D2-819B-D7413DA2EF4E}"/>
              </a:ext>
            </a:extLst>
          </p:cNvPr>
          <p:cNvSpPr>
            <a:spLocks noGrp="1"/>
          </p:cNvSpPr>
          <p:nvPr>
            <p:ph type="title"/>
          </p:nvPr>
        </p:nvSpPr>
        <p:spPr>
          <a:xfrm>
            <a:off x="839569" y="365126"/>
            <a:ext cx="10512862"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3F2AB9-B212-40A1-AF11-FE465BE1FD9D}"/>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CE6EEB-E22F-4A35-AB8F-FF9B7AF1C021}"/>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9935FA-AED7-4A3D-A4E4-7EED1FE60865}"/>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761765-54A7-4978-A7D9-04A7F4BD068B}"/>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8AAF97-62FA-4B01-8433-308617269ABA}"/>
              </a:ext>
            </a:extLst>
          </p:cNvPr>
          <p:cNvSpPr>
            <a:spLocks noGrp="1"/>
          </p:cNvSpPr>
          <p:nvPr>
            <p:ph type="dt" sz="half" idx="10"/>
          </p:nvPr>
        </p:nvSpPr>
        <p:spPr/>
        <p:txBody>
          <a:bodyPr/>
          <a:lstStyle/>
          <a:p>
            <a:fld id="{0769E85B-B39A-43E9-82DE-E3279D984288}" type="datetime1">
              <a:rPr lang="en-US" smtClean="0"/>
              <a:t>11/19/2020</a:t>
            </a:fld>
            <a:endParaRPr lang="en-US" dirty="0"/>
          </a:p>
        </p:txBody>
      </p:sp>
      <p:sp>
        <p:nvSpPr>
          <p:cNvPr id="8" name="Footer Placeholder 7">
            <a:extLst>
              <a:ext uri="{FF2B5EF4-FFF2-40B4-BE49-F238E27FC236}">
                <a16:creationId xmlns:a16="http://schemas.microsoft.com/office/drawing/2014/main" id="{FB6F89D5-5E51-47F0-A4C8-1B6A6875D872}"/>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3E3179DF-F6B3-47F7-B167-C7026CAFAB88}"/>
              </a:ext>
            </a:extLst>
          </p:cNvPr>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59062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9330-1F55-42EF-BBBE-7631F58144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C95FCA-2A04-470F-A181-716CC6F0A77F}"/>
              </a:ext>
            </a:extLst>
          </p:cNvPr>
          <p:cNvSpPr>
            <a:spLocks noGrp="1"/>
          </p:cNvSpPr>
          <p:nvPr>
            <p:ph type="dt" sz="half" idx="10"/>
          </p:nvPr>
        </p:nvSpPr>
        <p:spPr/>
        <p:txBody>
          <a:bodyPr/>
          <a:lstStyle/>
          <a:p>
            <a:fld id="{D0270C95-D35D-47FC-816D-E56328637043}" type="datetime1">
              <a:rPr lang="en-US" smtClean="0"/>
              <a:t>11/19/2020</a:t>
            </a:fld>
            <a:endParaRPr lang="en-US" dirty="0"/>
          </a:p>
        </p:txBody>
      </p:sp>
      <p:sp>
        <p:nvSpPr>
          <p:cNvPr id="4" name="Footer Placeholder 3">
            <a:extLst>
              <a:ext uri="{FF2B5EF4-FFF2-40B4-BE49-F238E27FC236}">
                <a16:creationId xmlns:a16="http://schemas.microsoft.com/office/drawing/2014/main" id="{48721CCA-2B2E-4938-8BD9-BCC3C5FCB45B}"/>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A685BCDE-0B22-4FB7-A5CE-0D7D46975256}"/>
              </a:ext>
            </a:extLst>
          </p:cNvPr>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86850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C50275-A471-4C45-8841-389B8C36D97C}"/>
              </a:ext>
            </a:extLst>
          </p:cNvPr>
          <p:cNvSpPr>
            <a:spLocks noGrp="1"/>
          </p:cNvSpPr>
          <p:nvPr>
            <p:ph type="dt" sz="half" idx="10"/>
          </p:nvPr>
        </p:nvSpPr>
        <p:spPr/>
        <p:txBody>
          <a:bodyPr/>
          <a:lstStyle/>
          <a:p>
            <a:fld id="{151163A7-695C-4C09-B334-6924060F5B71}" type="datetime1">
              <a:rPr lang="en-US" smtClean="0"/>
              <a:t>11/19/2020</a:t>
            </a:fld>
            <a:endParaRPr lang="en-US" dirty="0"/>
          </a:p>
        </p:txBody>
      </p:sp>
      <p:sp>
        <p:nvSpPr>
          <p:cNvPr id="3" name="Footer Placeholder 2">
            <a:extLst>
              <a:ext uri="{FF2B5EF4-FFF2-40B4-BE49-F238E27FC236}">
                <a16:creationId xmlns:a16="http://schemas.microsoft.com/office/drawing/2014/main" id="{8917679E-91C5-4667-BC18-5698D0D3F38E}"/>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E4C17F50-7D28-4082-8C8C-CBC29E1892FA}"/>
              </a:ext>
            </a:extLst>
          </p:cNvPr>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25258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6B4B-5011-4395-8CA8-D344DA0D9D3C}"/>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5DEDAF-7608-4F64-BF2D-4F69101BD824}"/>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8E8154-68C2-4680-BCB5-B3541B5DB45E}"/>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6FE21-54EA-4A23-8E4C-9D430921FD7F}"/>
              </a:ext>
            </a:extLst>
          </p:cNvPr>
          <p:cNvSpPr>
            <a:spLocks noGrp="1"/>
          </p:cNvSpPr>
          <p:nvPr>
            <p:ph type="dt" sz="half" idx="10"/>
          </p:nvPr>
        </p:nvSpPr>
        <p:spPr/>
        <p:txBody>
          <a:bodyPr/>
          <a:lstStyle/>
          <a:p>
            <a:fld id="{FC5B6D02-49B3-41C1-9893-391F698AE757}" type="datetime1">
              <a:rPr lang="en-US" smtClean="0"/>
              <a:t>11/19/2020</a:t>
            </a:fld>
            <a:endParaRPr lang="en-US" dirty="0"/>
          </a:p>
        </p:txBody>
      </p:sp>
      <p:sp>
        <p:nvSpPr>
          <p:cNvPr id="6" name="Footer Placeholder 5">
            <a:extLst>
              <a:ext uri="{FF2B5EF4-FFF2-40B4-BE49-F238E27FC236}">
                <a16:creationId xmlns:a16="http://schemas.microsoft.com/office/drawing/2014/main" id="{6FAB07FC-CB03-4716-A218-12D7B51E0B85}"/>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BB47BBE4-17AB-4179-93DD-FD133DE1BF18}"/>
              </a:ext>
            </a:extLst>
          </p:cNvPr>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617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4923-D35D-4BE8-AB82-B30954CE8538}"/>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307308-BF9D-4AB0-91DB-ACB4CC0D062C}"/>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GB"/>
          </a:p>
        </p:txBody>
      </p:sp>
      <p:sp>
        <p:nvSpPr>
          <p:cNvPr id="4" name="Text Placeholder 3">
            <a:extLst>
              <a:ext uri="{FF2B5EF4-FFF2-40B4-BE49-F238E27FC236}">
                <a16:creationId xmlns:a16="http://schemas.microsoft.com/office/drawing/2014/main" id="{963CE292-055A-4341-9295-85C126A25D23}"/>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38CDED-47A0-44F8-A562-3CF3D25B0C44}"/>
              </a:ext>
            </a:extLst>
          </p:cNvPr>
          <p:cNvSpPr>
            <a:spLocks noGrp="1"/>
          </p:cNvSpPr>
          <p:nvPr>
            <p:ph type="dt" sz="half" idx="10"/>
          </p:nvPr>
        </p:nvSpPr>
        <p:spPr/>
        <p:txBody>
          <a:bodyPr/>
          <a:lstStyle/>
          <a:p>
            <a:fld id="{7D91AC91-90B4-40B7-917F-BAE86E369F96}" type="datetime1">
              <a:rPr lang="en-US" smtClean="0"/>
              <a:t>11/19/2020</a:t>
            </a:fld>
            <a:endParaRPr lang="en-US" dirty="0"/>
          </a:p>
        </p:txBody>
      </p:sp>
      <p:sp>
        <p:nvSpPr>
          <p:cNvPr id="6" name="Footer Placeholder 5">
            <a:extLst>
              <a:ext uri="{FF2B5EF4-FFF2-40B4-BE49-F238E27FC236}">
                <a16:creationId xmlns:a16="http://schemas.microsoft.com/office/drawing/2014/main" id="{631C9E48-CF33-4AB5-AEDF-28211E15242D}"/>
              </a:ext>
            </a:extLst>
          </p:cNvPr>
          <p:cNvSpPr>
            <a:spLocks noGrp="1"/>
          </p:cNvSpPr>
          <p:nvPr>
            <p:ph type="ftr" sz="quarter" idx="11"/>
          </p:nvPr>
        </p:nvSpPr>
        <p:spPr/>
        <p:txBody>
          <a:bodyPr/>
          <a:lstStyle/>
          <a:p>
            <a:r>
              <a:rPr lang="en-US"/>
              <a:t>Add a footer</a:t>
            </a:r>
            <a:endParaRPr lang="en-US" dirty="0"/>
          </a:p>
        </p:txBody>
      </p:sp>
      <p:sp>
        <p:nvSpPr>
          <p:cNvPr id="7" name="Slide Number Placeholder 6">
            <a:extLst>
              <a:ext uri="{FF2B5EF4-FFF2-40B4-BE49-F238E27FC236}">
                <a16:creationId xmlns:a16="http://schemas.microsoft.com/office/drawing/2014/main" id="{836E119B-F82D-49C5-ACA6-E7AA95642B6D}"/>
              </a:ext>
            </a:extLst>
          </p:cNvPr>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23597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99067-40EC-4457-B75B-A15DFC2DD3B5}"/>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609FB4-1221-4C1C-B9BF-76B51B07C7CB}"/>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2F02D8-C46A-41A9-BE21-8D7DBAFA82D1}"/>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AB525-F3F4-481A-B8D5-B732FA9EB082}" type="datetime1">
              <a:rPr lang="en-US" smtClean="0"/>
              <a:pPr/>
              <a:t>11/19/2020</a:t>
            </a:fld>
            <a:endParaRPr lang="en-US" dirty="0"/>
          </a:p>
        </p:txBody>
      </p:sp>
      <p:sp>
        <p:nvSpPr>
          <p:cNvPr id="5" name="Footer Placeholder 4">
            <a:extLst>
              <a:ext uri="{FF2B5EF4-FFF2-40B4-BE49-F238E27FC236}">
                <a16:creationId xmlns:a16="http://schemas.microsoft.com/office/drawing/2014/main" id="{EB35D580-5EEB-4C07-B214-602D0B47073B}"/>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ABC5E97F-3ECA-47EB-A6B7-D8E81B299636}"/>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240274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2915" y="3787753"/>
            <a:ext cx="6539767" cy="2384491"/>
          </a:xfrm>
        </p:spPr>
        <p:txBody>
          <a:bodyPr anchor="t">
            <a:normAutofit fontScale="90000"/>
          </a:bodyPr>
          <a:lstStyle/>
          <a:p>
            <a:br>
              <a:rPr lang="en-US" sz="3000" dirty="0"/>
            </a:br>
            <a:r>
              <a:rPr lang="en-US" sz="4000" dirty="0"/>
              <a:t>Women in politics and community representation</a:t>
            </a:r>
            <a:br>
              <a:rPr lang="en-US" sz="3000" dirty="0"/>
            </a:br>
            <a:br>
              <a:rPr lang="en-US" sz="2700" i="1" dirty="0"/>
            </a:br>
            <a:br>
              <a:rPr lang="en-US" sz="3000" dirty="0"/>
            </a:br>
            <a:br>
              <a:rPr lang="en-US" sz="1300" dirty="0"/>
            </a:br>
            <a:br>
              <a:rPr lang="en-US" sz="1300" dirty="0"/>
            </a:br>
            <a:endParaRPr lang="en-US" sz="1300" dirty="0"/>
          </a:p>
        </p:txBody>
      </p:sp>
      <p:sp>
        <p:nvSpPr>
          <p:cNvPr id="15" name="Freeform: Shape 11">
            <a:extLst>
              <a:ext uri="{FF2B5EF4-FFF2-40B4-BE49-F238E27FC236}">
                <a16:creationId xmlns:a16="http://schemas.microsoft.com/office/drawing/2014/main" id="{20CB0AEA-B839-46AC-B480-2175561FB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55271" cy="3442494"/>
          </a:xfrm>
          <a:custGeom>
            <a:avLst/>
            <a:gdLst>
              <a:gd name="connsiteX0" fmla="*/ 0 w 3156092"/>
              <a:gd name="connsiteY0" fmla="*/ 0 h 3442494"/>
              <a:gd name="connsiteX1" fmla="*/ 2765641 w 3156092"/>
              <a:gd name="connsiteY1" fmla="*/ 0 h 3442494"/>
              <a:gd name="connsiteX2" fmla="*/ 2781296 w 3156092"/>
              <a:gd name="connsiteY2" fmla="*/ 20935 h 3442494"/>
              <a:gd name="connsiteX3" fmla="*/ 3156092 w 3156092"/>
              <a:gd name="connsiteY3" fmla="*/ 1247934 h 3442494"/>
              <a:gd name="connsiteX4" fmla="*/ 961532 w 3156092"/>
              <a:gd name="connsiteY4" fmla="*/ 3442494 h 3442494"/>
              <a:gd name="connsiteX5" fmla="*/ 107310 w 3156092"/>
              <a:gd name="connsiteY5" fmla="*/ 3270035 h 3442494"/>
              <a:gd name="connsiteX6" fmla="*/ 0 w 3156092"/>
              <a:gd name="connsiteY6" fmla="*/ 3218341 h 344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6092" h="3442494">
                <a:moveTo>
                  <a:pt x="0" y="0"/>
                </a:moveTo>
                <a:lnTo>
                  <a:pt x="2765641" y="0"/>
                </a:lnTo>
                <a:lnTo>
                  <a:pt x="2781296" y="20935"/>
                </a:lnTo>
                <a:cubicBezTo>
                  <a:pt x="3017923" y="371189"/>
                  <a:pt x="3156092" y="793426"/>
                  <a:pt x="3156092" y="1247934"/>
                </a:cubicBezTo>
                <a:cubicBezTo>
                  <a:pt x="3156092" y="2459956"/>
                  <a:pt x="2173554" y="3442494"/>
                  <a:pt x="961532" y="3442494"/>
                </a:cubicBezTo>
                <a:cubicBezTo>
                  <a:pt x="658527" y="3442494"/>
                  <a:pt x="369864" y="3381086"/>
                  <a:pt x="107310" y="3270035"/>
                </a:cubicBezTo>
                <a:lnTo>
                  <a:pt x="0" y="321834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C3318E7-A970-4403-9682-E7D429976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1"/>
            <a:ext cx="3004567" cy="3291750"/>
          </a:xfrm>
          <a:custGeom>
            <a:avLst/>
            <a:gdLst>
              <a:gd name="connsiteX0" fmla="*/ 0 w 3005349"/>
              <a:gd name="connsiteY0" fmla="*/ 0 h 3291750"/>
              <a:gd name="connsiteX1" fmla="*/ 2577617 w 3005349"/>
              <a:gd name="connsiteY1" fmla="*/ 0 h 3291750"/>
              <a:gd name="connsiteX2" fmla="*/ 2656297 w 3005349"/>
              <a:gd name="connsiteY2" fmla="*/ 105217 h 3291750"/>
              <a:gd name="connsiteX3" fmla="*/ 3005349 w 3005349"/>
              <a:gd name="connsiteY3" fmla="*/ 1247934 h 3291750"/>
              <a:gd name="connsiteX4" fmla="*/ 961533 w 3005349"/>
              <a:gd name="connsiteY4" fmla="*/ 3291750 h 3291750"/>
              <a:gd name="connsiteX5" fmla="*/ 165988 w 3005349"/>
              <a:gd name="connsiteY5" fmla="*/ 3131137 h 3291750"/>
              <a:gd name="connsiteX6" fmla="*/ 0 w 3005349"/>
              <a:gd name="connsiteY6" fmla="*/ 3051176 h 329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349" h="3291750">
                <a:moveTo>
                  <a:pt x="0" y="0"/>
                </a:moveTo>
                <a:lnTo>
                  <a:pt x="2577617" y="0"/>
                </a:lnTo>
                <a:lnTo>
                  <a:pt x="2656297" y="105217"/>
                </a:lnTo>
                <a:cubicBezTo>
                  <a:pt x="2876670" y="431412"/>
                  <a:pt x="3005349" y="824646"/>
                  <a:pt x="3005349" y="1247934"/>
                </a:cubicBezTo>
                <a:cubicBezTo>
                  <a:pt x="3005349" y="2376702"/>
                  <a:pt x="2090301" y="3291750"/>
                  <a:pt x="961533" y="3291750"/>
                </a:cubicBezTo>
                <a:cubicBezTo>
                  <a:pt x="679341" y="3291750"/>
                  <a:pt x="410507" y="3234560"/>
                  <a:pt x="165988" y="3131137"/>
                </a:cubicBezTo>
                <a:lnTo>
                  <a:pt x="0" y="305117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B50BB8F-1CF3-4420-A246-F2AE47F17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7185" y="459337"/>
            <a:ext cx="3163000" cy="3163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F871D6D-54EF-4FAA-A4E3-1F4D4F8D6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1734" y="623929"/>
            <a:ext cx="2833902" cy="283464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D958C12-15BC-4752-B37A-0E5E4FCA55C5}"/>
              </a:ext>
            </a:extLst>
          </p:cNvPr>
          <p:cNvPicPr>
            <a:picLocks noChangeAspect="1"/>
          </p:cNvPicPr>
          <p:nvPr/>
        </p:nvPicPr>
        <p:blipFill>
          <a:blip r:embed="rId3"/>
          <a:stretch>
            <a:fillRect/>
          </a:stretch>
        </p:blipFill>
        <p:spPr>
          <a:xfrm>
            <a:off x="4167545" y="1340768"/>
            <a:ext cx="2175866" cy="1430929"/>
          </a:xfrm>
          <a:prstGeom prst="rect">
            <a:avLst/>
          </a:prstGeom>
        </p:spPr>
      </p:pic>
      <p:sp>
        <p:nvSpPr>
          <p:cNvPr id="20" name="Freeform: Shape 19">
            <a:extLst>
              <a:ext uri="{FF2B5EF4-FFF2-40B4-BE49-F238E27FC236}">
                <a16:creationId xmlns:a16="http://schemas.microsoft.com/office/drawing/2014/main" id="{6E6E2C1E-E9BB-473F-9B15-9231E36D8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3973" y="2364552"/>
            <a:ext cx="3834852" cy="4493449"/>
          </a:xfrm>
          <a:custGeom>
            <a:avLst/>
            <a:gdLst>
              <a:gd name="connsiteX0" fmla="*/ 2839212 w 3835850"/>
              <a:gd name="connsiteY0" fmla="*/ 0 h 4493449"/>
              <a:gd name="connsiteX1" fmla="*/ 3683507 w 3835850"/>
              <a:gd name="connsiteY1" fmla="*/ 127646 h 4493449"/>
              <a:gd name="connsiteX2" fmla="*/ 3835850 w 3835850"/>
              <a:gd name="connsiteY2" fmla="*/ 183404 h 4493449"/>
              <a:gd name="connsiteX3" fmla="*/ 3835850 w 3835850"/>
              <a:gd name="connsiteY3" fmla="*/ 4493449 h 4493449"/>
              <a:gd name="connsiteX4" fmla="*/ 534850 w 3835850"/>
              <a:gd name="connsiteY4" fmla="*/ 4493449 h 4493449"/>
              <a:gd name="connsiteX5" fmla="*/ 484893 w 3835850"/>
              <a:gd name="connsiteY5" fmla="*/ 4426642 h 4493449"/>
              <a:gd name="connsiteX6" fmla="*/ 0 w 3835850"/>
              <a:gd name="connsiteY6" fmla="*/ 2839212 h 4493449"/>
              <a:gd name="connsiteX7" fmla="*/ 2839212 w 3835850"/>
              <a:gd name="connsiteY7" fmla="*/ 0 h 449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850" h="4493449">
                <a:moveTo>
                  <a:pt x="2839212" y="0"/>
                </a:moveTo>
                <a:cubicBezTo>
                  <a:pt x="3133222" y="0"/>
                  <a:pt x="3416794" y="44689"/>
                  <a:pt x="3683507" y="127646"/>
                </a:cubicBezTo>
                <a:lnTo>
                  <a:pt x="3835850" y="183404"/>
                </a:lnTo>
                <a:lnTo>
                  <a:pt x="3835850" y="4493449"/>
                </a:lnTo>
                <a:lnTo>
                  <a:pt x="534850" y="4493449"/>
                </a:lnTo>
                <a:lnTo>
                  <a:pt x="484893" y="4426642"/>
                </a:lnTo>
                <a:cubicBezTo>
                  <a:pt x="178757" y="3973501"/>
                  <a:pt x="0" y="3427232"/>
                  <a:pt x="0" y="2839212"/>
                </a:cubicBezTo>
                <a:cubicBezTo>
                  <a:pt x="0" y="1271159"/>
                  <a:pt x="1271159" y="0"/>
                  <a:pt x="28392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864C5F7-9C3C-44B2-B562-3C9187F97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5546" y="1"/>
            <a:ext cx="3985745" cy="2427765"/>
          </a:xfrm>
          <a:custGeom>
            <a:avLst/>
            <a:gdLst>
              <a:gd name="connsiteX0" fmla="*/ 48890 w 3986784"/>
              <a:gd name="connsiteY0" fmla="*/ 0 h 2427765"/>
              <a:gd name="connsiteX1" fmla="*/ 3937894 w 3986784"/>
              <a:gd name="connsiteY1" fmla="*/ 0 h 2427765"/>
              <a:gd name="connsiteX2" fmla="*/ 3946285 w 3986784"/>
              <a:gd name="connsiteY2" fmla="*/ 32635 h 2427765"/>
              <a:gd name="connsiteX3" fmla="*/ 3986784 w 3986784"/>
              <a:gd name="connsiteY3" fmla="*/ 434373 h 2427765"/>
              <a:gd name="connsiteX4" fmla="*/ 1993392 w 3986784"/>
              <a:gd name="connsiteY4" fmla="*/ 2427765 h 2427765"/>
              <a:gd name="connsiteX5" fmla="*/ 0 w 3986784"/>
              <a:gd name="connsiteY5" fmla="*/ 434373 h 2427765"/>
              <a:gd name="connsiteX6" fmla="*/ 40499 w 3986784"/>
              <a:gd name="connsiteY6" fmla="*/ 32635 h 24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6784" h="2427765">
                <a:moveTo>
                  <a:pt x="48890" y="0"/>
                </a:moveTo>
                <a:lnTo>
                  <a:pt x="3937894" y="0"/>
                </a:lnTo>
                <a:lnTo>
                  <a:pt x="3946285" y="32635"/>
                </a:lnTo>
                <a:cubicBezTo>
                  <a:pt x="3972839" y="162400"/>
                  <a:pt x="3986784" y="296758"/>
                  <a:pt x="3986784" y="434373"/>
                </a:cubicBezTo>
                <a:cubicBezTo>
                  <a:pt x="3986784" y="1535293"/>
                  <a:pt x="3094312" y="2427765"/>
                  <a:pt x="1993392" y="2427765"/>
                </a:cubicBezTo>
                <a:cubicBezTo>
                  <a:pt x="892472" y="2427765"/>
                  <a:pt x="0" y="1535293"/>
                  <a:pt x="0" y="434373"/>
                </a:cubicBezTo>
                <a:cubicBezTo>
                  <a:pt x="0" y="296758"/>
                  <a:pt x="13945" y="162400"/>
                  <a:pt x="40499" y="32635"/>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C633F89-CD86-4B32-ACC7-76B3DFFBF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0094" y="3"/>
            <a:ext cx="3656647" cy="2263173"/>
          </a:xfrm>
          <a:custGeom>
            <a:avLst/>
            <a:gdLst>
              <a:gd name="connsiteX0" fmla="*/ 54075 w 3657600"/>
              <a:gd name="connsiteY0" fmla="*/ 0 h 2263173"/>
              <a:gd name="connsiteX1" fmla="*/ 3603525 w 3657600"/>
              <a:gd name="connsiteY1" fmla="*/ 0 h 2263173"/>
              <a:gd name="connsiteX2" fmla="*/ 3620445 w 3657600"/>
              <a:gd name="connsiteY2" fmla="*/ 65806 h 2263173"/>
              <a:gd name="connsiteX3" fmla="*/ 3657600 w 3657600"/>
              <a:gd name="connsiteY3" fmla="*/ 434373 h 2263173"/>
              <a:gd name="connsiteX4" fmla="*/ 1828800 w 3657600"/>
              <a:gd name="connsiteY4" fmla="*/ 2263173 h 2263173"/>
              <a:gd name="connsiteX5" fmla="*/ 0 w 3657600"/>
              <a:gd name="connsiteY5" fmla="*/ 434373 h 2263173"/>
              <a:gd name="connsiteX6" fmla="*/ 37155 w 3657600"/>
              <a:gd name="connsiteY6" fmla="*/ 65806 h 226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2263173">
                <a:moveTo>
                  <a:pt x="54075" y="0"/>
                </a:moveTo>
                <a:lnTo>
                  <a:pt x="3603525" y="0"/>
                </a:lnTo>
                <a:lnTo>
                  <a:pt x="3620445" y="65806"/>
                </a:lnTo>
                <a:cubicBezTo>
                  <a:pt x="3644807" y="184856"/>
                  <a:pt x="3657600" y="308121"/>
                  <a:pt x="3657600" y="434373"/>
                </a:cubicBezTo>
                <a:cubicBezTo>
                  <a:pt x="3657600" y="1444391"/>
                  <a:pt x="2838818" y="2263173"/>
                  <a:pt x="1828800" y="2263173"/>
                </a:cubicBezTo>
                <a:cubicBezTo>
                  <a:pt x="818782" y="2263173"/>
                  <a:pt x="0" y="1444391"/>
                  <a:pt x="0" y="434373"/>
                </a:cubicBezTo>
                <a:cubicBezTo>
                  <a:pt x="0" y="308121"/>
                  <a:pt x="12794" y="184856"/>
                  <a:pt x="37155" y="6580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C684BB5A-9B2C-40C0-A8F4-C812CDB9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8455" y="2529078"/>
            <a:ext cx="3670368" cy="4328922"/>
          </a:xfrm>
          <a:custGeom>
            <a:avLst/>
            <a:gdLst>
              <a:gd name="connsiteX0" fmla="*/ 2674686 w 3671324"/>
              <a:gd name="connsiteY0" fmla="*/ 0 h 4328922"/>
              <a:gd name="connsiteX1" fmla="*/ 3470056 w 3671324"/>
              <a:gd name="connsiteY1" fmla="*/ 120249 h 4328922"/>
              <a:gd name="connsiteX2" fmla="*/ 3671324 w 3671324"/>
              <a:gd name="connsiteY2" fmla="*/ 193914 h 4328922"/>
              <a:gd name="connsiteX3" fmla="*/ 3671324 w 3671324"/>
              <a:gd name="connsiteY3" fmla="*/ 4328922 h 4328922"/>
              <a:gd name="connsiteX4" fmla="*/ 575538 w 3671324"/>
              <a:gd name="connsiteY4" fmla="*/ 4328922 h 4328922"/>
              <a:gd name="connsiteX5" fmla="*/ 456795 w 3671324"/>
              <a:gd name="connsiteY5" fmla="*/ 4170129 h 4328922"/>
              <a:gd name="connsiteX6" fmla="*/ 0 w 3671324"/>
              <a:gd name="connsiteY6" fmla="*/ 2674686 h 4328922"/>
              <a:gd name="connsiteX7" fmla="*/ 2674686 w 3671324"/>
              <a:gd name="connsiteY7" fmla="*/ 0 h 432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1324" h="4328922">
                <a:moveTo>
                  <a:pt x="2674686" y="0"/>
                </a:moveTo>
                <a:cubicBezTo>
                  <a:pt x="2951659" y="0"/>
                  <a:pt x="3218799" y="42100"/>
                  <a:pt x="3470056" y="120249"/>
                </a:cubicBezTo>
                <a:lnTo>
                  <a:pt x="3671324" y="193914"/>
                </a:lnTo>
                <a:lnTo>
                  <a:pt x="3671324" y="4328922"/>
                </a:lnTo>
                <a:lnTo>
                  <a:pt x="575538" y="4328922"/>
                </a:lnTo>
                <a:lnTo>
                  <a:pt x="456795" y="4170129"/>
                </a:lnTo>
                <a:cubicBezTo>
                  <a:pt x="168398" y="3743246"/>
                  <a:pt x="0" y="3228632"/>
                  <a:pt x="0" y="2674686"/>
                </a:cubicBezTo>
                <a:cubicBezTo>
                  <a:pt x="0" y="1197498"/>
                  <a:pt x="1197498" y="0"/>
                  <a:pt x="267468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0FEEAE-4EC1-486F-9EE9-969E1C496BEE}"/>
              </a:ext>
            </a:extLst>
          </p:cNvPr>
          <p:cNvPicPr>
            <a:picLocks noChangeAspect="1"/>
          </p:cNvPicPr>
          <p:nvPr/>
        </p:nvPicPr>
        <p:blipFill>
          <a:blip r:embed="rId4"/>
          <a:stretch>
            <a:fillRect/>
          </a:stretch>
        </p:blipFill>
        <p:spPr>
          <a:xfrm>
            <a:off x="8862054" y="4365104"/>
            <a:ext cx="3307716" cy="1155061"/>
          </a:xfrm>
          <a:prstGeom prst="rect">
            <a:avLst/>
          </a:prstGeom>
        </p:spPr>
      </p:pic>
      <p:sp>
        <p:nvSpPr>
          <p:cNvPr id="10" name="Subtitle 9">
            <a:extLst>
              <a:ext uri="{FF2B5EF4-FFF2-40B4-BE49-F238E27FC236}">
                <a16:creationId xmlns:a16="http://schemas.microsoft.com/office/drawing/2014/main" id="{EE7DAFBC-E487-432C-8D50-962F10B0CCF3}"/>
              </a:ext>
            </a:extLst>
          </p:cNvPr>
          <p:cNvSpPr>
            <a:spLocks noGrp="1"/>
          </p:cNvSpPr>
          <p:nvPr>
            <p:ph type="subTitle" idx="1"/>
          </p:nvPr>
        </p:nvSpPr>
        <p:spPr>
          <a:xfrm>
            <a:off x="477788" y="6172244"/>
            <a:ext cx="6692306" cy="540280"/>
          </a:xfrm>
        </p:spPr>
        <p:txBody>
          <a:bodyPr>
            <a:noAutofit/>
          </a:bodyPr>
          <a:lstStyle/>
          <a:p>
            <a:r>
              <a:rPr lang="en-GB" sz="1600" dirty="0"/>
              <a:t>Key points from research  report, November 2020. </a:t>
            </a:r>
          </a:p>
          <a:p>
            <a:r>
              <a:rPr lang="en-GB" sz="1600" dirty="0"/>
              <a:t>Dr Janine Mc Ginn, GMIT and Dr Mary O’Connor, Brain and Behaviour Institute.</a:t>
            </a:r>
          </a:p>
        </p:txBody>
      </p:sp>
      <p:pic>
        <p:nvPicPr>
          <p:cNvPr id="3" name="Picture 2">
            <a:extLst>
              <a:ext uri="{FF2B5EF4-FFF2-40B4-BE49-F238E27FC236}">
                <a16:creationId xmlns:a16="http://schemas.microsoft.com/office/drawing/2014/main" id="{D9807623-DD2E-4069-80C3-806B6F7ECA8B}"/>
              </a:ext>
            </a:extLst>
          </p:cNvPr>
          <p:cNvPicPr>
            <a:picLocks noChangeAspect="1"/>
          </p:cNvPicPr>
          <p:nvPr/>
        </p:nvPicPr>
        <p:blipFill>
          <a:blip r:embed="rId5"/>
          <a:stretch>
            <a:fillRect/>
          </a:stretch>
        </p:blipFill>
        <p:spPr>
          <a:xfrm>
            <a:off x="7321679" y="116971"/>
            <a:ext cx="3338361" cy="1124743"/>
          </a:xfrm>
          <a:prstGeom prst="rect">
            <a:avLst/>
          </a:prstGeom>
        </p:spPr>
      </p:pic>
      <p:pic>
        <p:nvPicPr>
          <p:cNvPr id="5" name="Picture 4" descr="Logo, company name&#10;&#10;Description automatically generated">
            <a:extLst>
              <a:ext uri="{FF2B5EF4-FFF2-40B4-BE49-F238E27FC236}">
                <a16:creationId xmlns:a16="http://schemas.microsoft.com/office/drawing/2014/main" id="{709448BD-7B41-439C-95A6-F7669C45AA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748" y="548131"/>
            <a:ext cx="2232248" cy="1489230"/>
          </a:xfrm>
          <a:prstGeom prst="rect">
            <a:avLst/>
          </a:prstGeom>
        </p:spPr>
      </p:pic>
    </p:spTree>
    <p:extLst>
      <p:ext uri="{BB962C8B-B14F-4D97-AF65-F5344CB8AC3E}">
        <p14:creationId xmlns:p14="http://schemas.microsoft.com/office/powerpoint/2010/main" val="4214489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524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7" y="480060"/>
            <a:ext cx="1123505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C3A0590-757B-4083-BAFA-90CC65F725A5}"/>
              </a:ext>
            </a:extLst>
          </p:cNvPr>
          <p:cNvPicPr>
            <a:picLocks noChangeAspect="1"/>
          </p:cNvPicPr>
          <p:nvPr/>
        </p:nvPicPr>
        <p:blipFill>
          <a:blip r:embed="rId2"/>
          <a:stretch>
            <a:fillRect/>
          </a:stretch>
        </p:blipFill>
        <p:spPr>
          <a:xfrm>
            <a:off x="549796" y="696146"/>
            <a:ext cx="10657184" cy="5571066"/>
          </a:xfrm>
          <a:prstGeom prst="rect">
            <a:avLst/>
          </a:prstGeom>
        </p:spPr>
      </p:pic>
      <p:sp>
        <p:nvSpPr>
          <p:cNvPr id="3" name="TextBox 2">
            <a:extLst>
              <a:ext uri="{FF2B5EF4-FFF2-40B4-BE49-F238E27FC236}">
                <a16:creationId xmlns:a16="http://schemas.microsoft.com/office/drawing/2014/main" id="{8C5FC25C-29E9-4303-A30E-D1E78B366C21}"/>
              </a:ext>
            </a:extLst>
          </p:cNvPr>
          <p:cNvSpPr txBox="1"/>
          <p:nvPr/>
        </p:nvSpPr>
        <p:spPr>
          <a:xfrm>
            <a:off x="3430116" y="6429831"/>
            <a:ext cx="6480720" cy="369332"/>
          </a:xfrm>
          <a:prstGeom prst="rect">
            <a:avLst/>
          </a:prstGeom>
          <a:noFill/>
        </p:spPr>
        <p:txBody>
          <a:bodyPr wrap="square" rtlCol="0">
            <a:spAutoFit/>
          </a:bodyPr>
          <a:lstStyle/>
          <a:p>
            <a:r>
              <a:rPr lang="en-GB" dirty="0">
                <a:solidFill>
                  <a:schemeClr val="bg1"/>
                </a:solidFill>
              </a:rPr>
              <a:t>Downloadable from  www.Mayo.ie  from Monday 23</a:t>
            </a:r>
            <a:r>
              <a:rPr lang="en-GB" baseline="30000" dirty="0">
                <a:solidFill>
                  <a:schemeClr val="bg1"/>
                </a:solidFill>
              </a:rPr>
              <a:t>rd</a:t>
            </a:r>
            <a:r>
              <a:rPr lang="en-GB" dirty="0">
                <a:solidFill>
                  <a:schemeClr val="bg1"/>
                </a:solidFill>
              </a:rPr>
              <a:t> November </a:t>
            </a:r>
          </a:p>
        </p:txBody>
      </p:sp>
    </p:spTree>
    <p:extLst>
      <p:ext uri="{BB962C8B-B14F-4D97-AF65-F5344CB8AC3E}">
        <p14:creationId xmlns:p14="http://schemas.microsoft.com/office/powerpoint/2010/main" val="280308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2915" y="3787753"/>
            <a:ext cx="6539767" cy="2384491"/>
          </a:xfrm>
        </p:spPr>
        <p:txBody>
          <a:bodyPr anchor="t">
            <a:normAutofit fontScale="90000"/>
          </a:bodyPr>
          <a:lstStyle/>
          <a:p>
            <a:br>
              <a:rPr lang="en-US" sz="3000" dirty="0"/>
            </a:br>
            <a:r>
              <a:rPr lang="en-US" sz="4000" dirty="0"/>
              <a:t>Women in politics and community representation</a:t>
            </a:r>
            <a:br>
              <a:rPr lang="en-US" sz="3000" dirty="0"/>
            </a:br>
            <a:br>
              <a:rPr lang="en-US" sz="2700" i="1" dirty="0"/>
            </a:br>
            <a:br>
              <a:rPr lang="en-US" sz="3000" dirty="0"/>
            </a:br>
            <a:br>
              <a:rPr lang="en-US" sz="1300" dirty="0"/>
            </a:br>
            <a:br>
              <a:rPr lang="en-US" sz="1300" dirty="0"/>
            </a:br>
            <a:endParaRPr lang="en-US" sz="1300" dirty="0"/>
          </a:p>
        </p:txBody>
      </p:sp>
      <p:sp>
        <p:nvSpPr>
          <p:cNvPr id="15" name="Freeform: Shape 11">
            <a:extLst>
              <a:ext uri="{FF2B5EF4-FFF2-40B4-BE49-F238E27FC236}">
                <a16:creationId xmlns:a16="http://schemas.microsoft.com/office/drawing/2014/main" id="{20CB0AEA-B839-46AC-B480-2175561FB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55271" cy="3442494"/>
          </a:xfrm>
          <a:custGeom>
            <a:avLst/>
            <a:gdLst>
              <a:gd name="connsiteX0" fmla="*/ 0 w 3156092"/>
              <a:gd name="connsiteY0" fmla="*/ 0 h 3442494"/>
              <a:gd name="connsiteX1" fmla="*/ 2765641 w 3156092"/>
              <a:gd name="connsiteY1" fmla="*/ 0 h 3442494"/>
              <a:gd name="connsiteX2" fmla="*/ 2781296 w 3156092"/>
              <a:gd name="connsiteY2" fmla="*/ 20935 h 3442494"/>
              <a:gd name="connsiteX3" fmla="*/ 3156092 w 3156092"/>
              <a:gd name="connsiteY3" fmla="*/ 1247934 h 3442494"/>
              <a:gd name="connsiteX4" fmla="*/ 961532 w 3156092"/>
              <a:gd name="connsiteY4" fmla="*/ 3442494 h 3442494"/>
              <a:gd name="connsiteX5" fmla="*/ 107310 w 3156092"/>
              <a:gd name="connsiteY5" fmla="*/ 3270035 h 3442494"/>
              <a:gd name="connsiteX6" fmla="*/ 0 w 3156092"/>
              <a:gd name="connsiteY6" fmla="*/ 3218341 h 344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6092" h="3442494">
                <a:moveTo>
                  <a:pt x="0" y="0"/>
                </a:moveTo>
                <a:lnTo>
                  <a:pt x="2765641" y="0"/>
                </a:lnTo>
                <a:lnTo>
                  <a:pt x="2781296" y="20935"/>
                </a:lnTo>
                <a:cubicBezTo>
                  <a:pt x="3017923" y="371189"/>
                  <a:pt x="3156092" y="793426"/>
                  <a:pt x="3156092" y="1247934"/>
                </a:cubicBezTo>
                <a:cubicBezTo>
                  <a:pt x="3156092" y="2459956"/>
                  <a:pt x="2173554" y="3442494"/>
                  <a:pt x="961532" y="3442494"/>
                </a:cubicBezTo>
                <a:cubicBezTo>
                  <a:pt x="658527" y="3442494"/>
                  <a:pt x="369864" y="3381086"/>
                  <a:pt x="107310" y="3270035"/>
                </a:cubicBezTo>
                <a:lnTo>
                  <a:pt x="0" y="321834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C3318E7-A970-4403-9682-E7D429976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1"/>
            <a:ext cx="3004567" cy="3291750"/>
          </a:xfrm>
          <a:custGeom>
            <a:avLst/>
            <a:gdLst>
              <a:gd name="connsiteX0" fmla="*/ 0 w 3005349"/>
              <a:gd name="connsiteY0" fmla="*/ 0 h 3291750"/>
              <a:gd name="connsiteX1" fmla="*/ 2577617 w 3005349"/>
              <a:gd name="connsiteY1" fmla="*/ 0 h 3291750"/>
              <a:gd name="connsiteX2" fmla="*/ 2656297 w 3005349"/>
              <a:gd name="connsiteY2" fmla="*/ 105217 h 3291750"/>
              <a:gd name="connsiteX3" fmla="*/ 3005349 w 3005349"/>
              <a:gd name="connsiteY3" fmla="*/ 1247934 h 3291750"/>
              <a:gd name="connsiteX4" fmla="*/ 961533 w 3005349"/>
              <a:gd name="connsiteY4" fmla="*/ 3291750 h 3291750"/>
              <a:gd name="connsiteX5" fmla="*/ 165988 w 3005349"/>
              <a:gd name="connsiteY5" fmla="*/ 3131137 h 3291750"/>
              <a:gd name="connsiteX6" fmla="*/ 0 w 3005349"/>
              <a:gd name="connsiteY6" fmla="*/ 3051176 h 329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349" h="3291750">
                <a:moveTo>
                  <a:pt x="0" y="0"/>
                </a:moveTo>
                <a:lnTo>
                  <a:pt x="2577617" y="0"/>
                </a:lnTo>
                <a:lnTo>
                  <a:pt x="2656297" y="105217"/>
                </a:lnTo>
                <a:cubicBezTo>
                  <a:pt x="2876670" y="431412"/>
                  <a:pt x="3005349" y="824646"/>
                  <a:pt x="3005349" y="1247934"/>
                </a:cubicBezTo>
                <a:cubicBezTo>
                  <a:pt x="3005349" y="2376702"/>
                  <a:pt x="2090301" y="3291750"/>
                  <a:pt x="961533" y="3291750"/>
                </a:cubicBezTo>
                <a:cubicBezTo>
                  <a:pt x="679341" y="3291750"/>
                  <a:pt x="410507" y="3234560"/>
                  <a:pt x="165988" y="3131137"/>
                </a:cubicBezTo>
                <a:lnTo>
                  <a:pt x="0" y="305117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E48465D8-4157-421B-81DD-11B6E309DF19}"/>
              </a:ext>
            </a:extLst>
          </p:cNvPr>
          <p:cNvPicPr>
            <a:picLocks noChangeAspect="1"/>
          </p:cNvPicPr>
          <p:nvPr/>
        </p:nvPicPr>
        <p:blipFill>
          <a:blip r:embed="rId3"/>
          <a:stretch>
            <a:fillRect/>
          </a:stretch>
        </p:blipFill>
        <p:spPr>
          <a:xfrm>
            <a:off x="44821" y="548680"/>
            <a:ext cx="2424832" cy="1624636"/>
          </a:xfrm>
          <a:prstGeom prst="rect">
            <a:avLst/>
          </a:prstGeom>
        </p:spPr>
      </p:pic>
      <p:sp>
        <p:nvSpPr>
          <p:cNvPr id="16" name="Oval 15">
            <a:extLst>
              <a:ext uri="{FF2B5EF4-FFF2-40B4-BE49-F238E27FC236}">
                <a16:creationId xmlns:a16="http://schemas.microsoft.com/office/drawing/2014/main" id="{3B50BB8F-1CF3-4420-A246-F2AE47F17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7185" y="459337"/>
            <a:ext cx="3163000" cy="3163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F871D6D-54EF-4FAA-A4E3-1F4D4F8D6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1734" y="623929"/>
            <a:ext cx="2833902" cy="283464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D958C12-15BC-4752-B37A-0E5E4FCA55C5}"/>
              </a:ext>
            </a:extLst>
          </p:cNvPr>
          <p:cNvPicPr>
            <a:picLocks noChangeAspect="1"/>
          </p:cNvPicPr>
          <p:nvPr/>
        </p:nvPicPr>
        <p:blipFill>
          <a:blip r:embed="rId4"/>
          <a:stretch>
            <a:fillRect/>
          </a:stretch>
        </p:blipFill>
        <p:spPr>
          <a:xfrm>
            <a:off x="4004434" y="1412776"/>
            <a:ext cx="2315493" cy="1296144"/>
          </a:xfrm>
          <a:prstGeom prst="rect">
            <a:avLst/>
          </a:prstGeom>
        </p:spPr>
      </p:pic>
      <p:sp>
        <p:nvSpPr>
          <p:cNvPr id="20" name="Freeform: Shape 19">
            <a:extLst>
              <a:ext uri="{FF2B5EF4-FFF2-40B4-BE49-F238E27FC236}">
                <a16:creationId xmlns:a16="http://schemas.microsoft.com/office/drawing/2014/main" id="{6E6E2C1E-E9BB-473F-9B15-9231E36D8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3973" y="2364552"/>
            <a:ext cx="3834852" cy="4493449"/>
          </a:xfrm>
          <a:custGeom>
            <a:avLst/>
            <a:gdLst>
              <a:gd name="connsiteX0" fmla="*/ 2839212 w 3835850"/>
              <a:gd name="connsiteY0" fmla="*/ 0 h 4493449"/>
              <a:gd name="connsiteX1" fmla="*/ 3683507 w 3835850"/>
              <a:gd name="connsiteY1" fmla="*/ 127646 h 4493449"/>
              <a:gd name="connsiteX2" fmla="*/ 3835850 w 3835850"/>
              <a:gd name="connsiteY2" fmla="*/ 183404 h 4493449"/>
              <a:gd name="connsiteX3" fmla="*/ 3835850 w 3835850"/>
              <a:gd name="connsiteY3" fmla="*/ 4493449 h 4493449"/>
              <a:gd name="connsiteX4" fmla="*/ 534850 w 3835850"/>
              <a:gd name="connsiteY4" fmla="*/ 4493449 h 4493449"/>
              <a:gd name="connsiteX5" fmla="*/ 484893 w 3835850"/>
              <a:gd name="connsiteY5" fmla="*/ 4426642 h 4493449"/>
              <a:gd name="connsiteX6" fmla="*/ 0 w 3835850"/>
              <a:gd name="connsiteY6" fmla="*/ 2839212 h 4493449"/>
              <a:gd name="connsiteX7" fmla="*/ 2839212 w 3835850"/>
              <a:gd name="connsiteY7" fmla="*/ 0 h 449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850" h="4493449">
                <a:moveTo>
                  <a:pt x="2839212" y="0"/>
                </a:moveTo>
                <a:cubicBezTo>
                  <a:pt x="3133222" y="0"/>
                  <a:pt x="3416794" y="44689"/>
                  <a:pt x="3683507" y="127646"/>
                </a:cubicBezTo>
                <a:lnTo>
                  <a:pt x="3835850" y="183404"/>
                </a:lnTo>
                <a:lnTo>
                  <a:pt x="3835850" y="4493449"/>
                </a:lnTo>
                <a:lnTo>
                  <a:pt x="534850" y="4493449"/>
                </a:lnTo>
                <a:lnTo>
                  <a:pt x="484893" y="4426642"/>
                </a:lnTo>
                <a:cubicBezTo>
                  <a:pt x="178757" y="3973501"/>
                  <a:pt x="0" y="3427232"/>
                  <a:pt x="0" y="2839212"/>
                </a:cubicBezTo>
                <a:cubicBezTo>
                  <a:pt x="0" y="1271159"/>
                  <a:pt x="1271159" y="0"/>
                  <a:pt x="28392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864C5F7-9C3C-44B2-B562-3C9187F97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5546" y="1"/>
            <a:ext cx="3985745" cy="2427765"/>
          </a:xfrm>
          <a:custGeom>
            <a:avLst/>
            <a:gdLst>
              <a:gd name="connsiteX0" fmla="*/ 48890 w 3986784"/>
              <a:gd name="connsiteY0" fmla="*/ 0 h 2427765"/>
              <a:gd name="connsiteX1" fmla="*/ 3937894 w 3986784"/>
              <a:gd name="connsiteY1" fmla="*/ 0 h 2427765"/>
              <a:gd name="connsiteX2" fmla="*/ 3946285 w 3986784"/>
              <a:gd name="connsiteY2" fmla="*/ 32635 h 2427765"/>
              <a:gd name="connsiteX3" fmla="*/ 3986784 w 3986784"/>
              <a:gd name="connsiteY3" fmla="*/ 434373 h 2427765"/>
              <a:gd name="connsiteX4" fmla="*/ 1993392 w 3986784"/>
              <a:gd name="connsiteY4" fmla="*/ 2427765 h 2427765"/>
              <a:gd name="connsiteX5" fmla="*/ 0 w 3986784"/>
              <a:gd name="connsiteY5" fmla="*/ 434373 h 2427765"/>
              <a:gd name="connsiteX6" fmla="*/ 40499 w 3986784"/>
              <a:gd name="connsiteY6" fmla="*/ 32635 h 24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6784" h="2427765">
                <a:moveTo>
                  <a:pt x="48890" y="0"/>
                </a:moveTo>
                <a:lnTo>
                  <a:pt x="3937894" y="0"/>
                </a:lnTo>
                <a:lnTo>
                  <a:pt x="3946285" y="32635"/>
                </a:lnTo>
                <a:cubicBezTo>
                  <a:pt x="3972839" y="162400"/>
                  <a:pt x="3986784" y="296758"/>
                  <a:pt x="3986784" y="434373"/>
                </a:cubicBezTo>
                <a:cubicBezTo>
                  <a:pt x="3986784" y="1535293"/>
                  <a:pt x="3094312" y="2427765"/>
                  <a:pt x="1993392" y="2427765"/>
                </a:cubicBezTo>
                <a:cubicBezTo>
                  <a:pt x="892472" y="2427765"/>
                  <a:pt x="0" y="1535293"/>
                  <a:pt x="0" y="434373"/>
                </a:cubicBezTo>
                <a:cubicBezTo>
                  <a:pt x="0" y="296758"/>
                  <a:pt x="13945" y="162400"/>
                  <a:pt x="40499" y="32635"/>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C633F89-CD86-4B32-ACC7-76B3DFFBF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0094" y="3"/>
            <a:ext cx="3656647" cy="2263173"/>
          </a:xfrm>
          <a:custGeom>
            <a:avLst/>
            <a:gdLst>
              <a:gd name="connsiteX0" fmla="*/ 54075 w 3657600"/>
              <a:gd name="connsiteY0" fmla="*/ 0 h 2263173"/>
              <a:gd name="connsiteX1" fmla="*/ 3603525 w 3657600"/>
              <a:gd name="connsiteY1" fmla="*/ 0 h 2263173"/>
              <a:gd name="connsiteX2" fmla="*/ 3620445 w 3657600"/>
              <a:gd name="connsiteY2" fmla="*/ 65806 h 2263173"/>
              <a:gd name="connsiteX3" fmla="*/ 3657600 w 3657600"/>
              <a:gd name="connsiteY3" fmla="*/ 434373 h 2263173"/>
              <a:gd name="connsiteX4" fmla="*/ 1828800 w 3657600"/>
              <a:gd name="connsiteY4" fmla="*/ 2263173 h 2263173"/>
              <a:gd name="connsiteX5" fmla="*/ 0 w 3657600"/>
              <a:gd name="connsiteY5" fmla="*/ 434373 h 2263173"/>
              <a:gd name="connsiteX6" fmla="*/ 37155 w 3657600"/>
              <a:gd name="connsiteY6" fmla="*/ 65806 h 226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2263173">
                <a:moveTo>
                  <a:pt x="54075" y="0"/>
                </a:moveTo>
                <a:lnTo>
                  <a:pt x="3603525" y="0"/>
                </a:lnTo>
                <a:lnTo>
                  <a:pt x="3620445" y="65806"/>
                </a:lnTo>
                <a:cubicBezTo>
                  <a:pt x="3644807" y="184856"/>
                  <a:pt x="3657600" y="308121"/>
                  <a:pt x="3657600" y="434373"/>
                </a:cubicBezTo>
                <a:cubicBezTo>
                  <a:pt x="3657600" y="1444391"/>
                  <a:pt x="2838818" y="2263173"/>
                  <a:pt x="1828800" y="2263173"/>
                </a:cubicBezTo>
                <a:cubicBezTo>
                  <a:pt x="818782" y="2263173"/>
                  <a:pt x="0" y="1444391"/>
                  <a:pt x="0" y="434373"/>
                </a:cubicBezTo>
                <a:cubicBezTo>
                  <a:pt x="0" y="308121"/>
                  <a:pt x="12794" y="184856"/>
                  <a:pt x="37155" y="6580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C684BB5A-9B2C-40C0-A8F4-C812CDB9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8455" y="2529078"/>
            <a:ext cx="3670368" cy="4328922"/>
          </a:xfrm>
          <a:custGeom>
            <a:avLst/>
            <a:gdLst>
              <a:gd name="connsiteX0" fmla="*/ 2674686 w 3671324"/>
              <a:gd name="connsiteY0" fmla="*/ 0 h 4328922"/>
              <a:gd name="connsiteX1" fmla="*/ 3470056 w 3671324"/>
              <a:gd name="connsiteY1" fmla="*/ 120249 h 4328922"/>
              <a:gd name="connsiteX2" fmla="*/ 3671324 w 3671324"/>
              <a:gd name="connsiteY2" fmla="*/ 193914 h 4328922"/>
              <a:gd name="connsiteX3" fmla="*/ 3671324 w 3671324"/>
              <a:gd name="connsiteY3" fmla="*/ 4328922 h 4328922"/>
              <a:gd name="connsiteX4" fmla="*/ 575538 w 3671324"/>
              <a:gd name="connsiteY4" fmla="*/ 4328922 h 4328922"/>
              <a:gd name="connsiteX5" fmla="*/ 456795 w 3671324"/>
              <a:gd name="connsiteY5" fmla="*/ 4170129 h 4328922"/>
              <a:gd name="connsiteX6" fmla="*/ 0 w 3671324"/>
              <a:gd name="connsiteY6" fmla="*/ 2674686 h 4328922"/>
              <a:gd name="connsiteX7" fmla="*/ 2674686 w 3671324"/>
              <a:gd name="connsiteY7" fmla="*/ 0 h 432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1324" h="4328922">
                <a:moveTo>
                  <a:pt x="2674686" y="0"/>
                </a:moveTo>
                <a:cubicBezTo>
                  <a:pt x="2951659" y="0"/>
                  <a:pt x="3218799" y="42100"/>
                  <a:pt x="3470056" y="120249"/>
                </a:cubicBezTo>
                <a:lnTo>
                  <a:pt x="3671324" y="193914"/>
                </a:lnTo>
                <a:lnTo>
                  <a:pt x="3671324" y="4328922"/>
                </a:lnTo>
                <a:lnTo>
                  <a:pt x="575538" y="4328922"/>
                </a:lnTo>
                <a:lnTo>
                  <a:pt x="456795" y="4170129"/>
                </a:lnTo>
                <a:cubicBezTo>
                  <a:pt x="168398" y="3743246"/>
                  <a:pt x="0" y="3228632"/>
                  <a:pt x="0" y="2674686"/>
                </a:cubicBezTo>
                <a:cubicBezTo>
                  <a:pt x="0" y="1197498"/>
                  <a:pt x="1197498" y="0"/>
                  <a:pt x="267468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0FEEAE-4EC1-486F-9EE9-969E1C496BEE}"/>
              </a:ext>
            </a:extLst>
          </p:cNvPr>
          <p:cNvPicPr>
            <a:picLocks noChangeAspect="1"/>
          </p:cNvPicPr>
          <p:nvPr/>
        </p:nvPicPr>
        <p:blipFill>
          <a:blip r:embed="rId5"/>
          <a:stretch>
            <a:fillRect/>
          </a:stretch>
        </p:blipFill>
        <p:spPr>
          <a:xfrm>
            <a:off x="8862054" y="4365104"/>
            <a:ext cx="3307716" cy="1155061"/>
          </a:xfrm>
          <a:prstGeom prst="rect">
            <a:avLst/>
          </a:prstGeom>
        </p:spPr>
      </p:pic>
      <p:sp>
        <p:nvSpPr>
          <p:cNvPr id="10" name="Subtitle 9">
            <a:extLst>
              <a:ext uri="{FF2B5EF4-FFF2-40B4-BE49-F238E27FC236}">
                <a16:creationId xmlns:a16="http://schemas.microsoft.com/office/drawing/2014/main" id="{EE7DAFBC-E487-432C-8D50-962F10B0CCF3}"/>
              </a:ext>
            </a:extLst>
          </p:cNvPr>
          <p:cNvSpPr>
            <a:spLocks noGrp="1"/>
          </p:cNvSpPr>
          <p:nvPr>
            <p:ph type="subTitle" idx="1"/>
          </p:nvPr>
        </p:nvSpPr>
        <p:spPr>
          <a:xfrm>
            <a:off x="477788" y="6172244"/>
            <a:ext cx="6692306" cy="540280"/>
          </a:xfrm>
        </p:spPr>
        <p:txBody>
          <a:bodyPr>
            <a:noAutofit/>
          </a:bodyPr>
          <a:lstStyle/>
          <a:p>
            <a:r>
              <a:rPr lang="en-GB" sz="1600" dirty="0"/>
              <a:t>Key points from research  report, November 2020. </a:t>
            </a:r>
          </a:p>
          <a:p>
            <a:r>
              <a:rPr lang="en-GB" sz="1600" dirty="0"/>
              <a:t>Dr Janine Mc Ginn, GMIT and Dr Mary O’Connor, Brain and Behaviour Institute.</a:t>
            </a:r>
          </a:p>
        </p:txBody>
      </p:sp>
      <p:pic>
        <p:nvPicPr>
          <p:cNvPr id="3" name="Picture 2">
            <a:extLst>
              <a:ext uri="{FF2B5EF4-FFF2-40B4-BE49-F238E27FC236}">
                <a16:creationId xmlns:a16="http://schemas.microsoft.com/office/drawing/2014/main" id="{D9807623-DD2E-4069-80C3-806B6F7ECA8B}"/>
              </a:ext>
            </a:extLst>
          </p:cNvPr>
          <p:cNvPicPr>
            <a:picLocks noChangeAspect="1"/>
          </p:cNvPicPr>
          <p:nvPr/>
        </p:nvPicPr>
        <p:blipFill>
          <a:blip r:embed="rId6"/>
          <a:stretch>
            <a:fillRect/>
          </a:stretch>
        </p:blipFill>
        <p:spPr>
          <a:xfrm>
            <a:off x="7321679" y="116971"/>
            <a:ext cx="3338361" cy="1124743"/>
          </a:xfrm>
          <a:prstGeom prst="rect">
            <a:avLst/>
          </a:prstGeom>
        </p:spPr>
      </p:pic>
    </p:spTree>
    <p:extLst>
      <p:ext uri="{BB962C8B-B14F-4D97-AF65-F5344CB8AC3E}">
        <p14:creationId xmlns:p14="http://schemas.microsoft.com/office/powerpoint/2010/main" val="16240989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2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1232"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13" name="Title 12"/>
          <p:cNvSpPr>
            <a:spLocks noGrp="1"/>
          </p:cNvSpPr>
          <p:nvPr>
            <p:ph type="title"/>
          </p:nvPr>
        </p:nvSpPr>
        <p:spPr>
          <a:xfrm>
            <a:off x="837982" y="643467"/>
            <a:ext cx="3887514" cy="1800526"/>
          </a:xfrm>
        </p:spPr>
        <p:txBody>
          <a:bodyPr>
            <a:normAutofit/>
          </a:bodyPr>
          <a:lstStyle/>
          <a:p>
            <a:r>
              <a:rPr lang="en-US" sz="3100" dirty="0"/>
              <a:t>What did we want to find out from the eight groups of Mayo women?</a:t>
            </a:r>
          </a:p>
        </p:txBody>
      </p:sp>
      <p:sp>
        <p:nvSpPr>
          <p:cNvPr id="14" name="Content Placeholder 13"/>
          <p:cNvSpPr>
            <a:spLocks noGrp="1"/>
          </p:cNvSpPr>
          <p:nvPr>
            <p:ph idx="1"/>
          </p:nvPr>
        </p:nvSpPr>
        <p:spPr>
          <a:xfrm>
            <a:off x="837982" y="2443993"/>
            <a:ext cx="5389612" cy="4176237"/>
          </a:xfrm>
        </p:spPr>
        <p:txBody>
          <a:bodyPr>
            <a:normAutofit/>
          </a:bodyPr>
          <a:lstStyle/>
          <a:p>
            <a:pPr lvl="0"/>
            <a:endParaRPr lang="en-US" sz="1600" dirty="0"/>
          </a:p>
          <a:p>
            <a:pPr marL="0" lvl="0" indent="0">
              <a:buNone/>
            </a:pPr>
            <a:r>
              <a:rPr lang="en-US" sz="2000" dirty="0"/>
              <a:t>Given the ratio of female to male local political representatives in County Mayo (2:28), we wanted to know:</a:t>
            </a:r>
          </a:p>
          <a:p>
            <a:pPr lvl="0"/>
            <a:r>
              <a:rPr lang="en-US" sz="2000" dirty="0"/>
              <a:t>Why the women interviewed had become involved in community or political organisations</a:t>
            </a:r>
          </a:p>
          <a:p>
            <a:pPr lvl="0"/>
            <a:r>
              <a:rPr lang="en-US" sz="2000" dirty="0"/>
              <a:t>What were their experiences of being involved in community or political representation or, of accessing leadership roles</a:t>
            </a:r>
          </a:p>
          <a:p>
            <a:pPr lvl="0"/>
            <a:r>
              <a:rPr lang="en-US" sz="2000" dirty="0"/>
              <a:t>Any recommendations they might have </a:t>
            </a:r>
            <a:r>
              <a:rPr lang="en-US" sz="2000" dirty="0">
                <a:solidFill>
                  <a:schemeClr val="accent2">
                    <a:lumMod val="75000"/>
                  </a:schemeClr>
                </a:solidFill>
              </a:rPr>
              <a:t>to improve female participation in politics and community leadership in Mayo</a:t>
            </a:r>
          </a:p>
          <a:p>
            <a:pPr lvl="0"/>
            <a:endParaRPr lang="en-US" sz="2000" dirty="0"/>
          </a:p>
          <a:p>
            <a:pPr lvl="0"/>
            <a:endParaRPr lang="en-US" sz="2000" dirty="0"/>
          </a:p>
          <a:p>
            <a:pPr lvl="0"/>
            <a:endParaRPr lang="en-US" sz="2000" dirty="0"/>
          </a:p>
          <a:p>
            <a:pPr marL="0" lvl="0" indent="0">
              <a:buNone/>
            </a:pPr>
            <a:endParaRPr lang="en-US" sz="1600" dirty="0"/>
          </a:p>
        </p:txBody>
      </p:sp>
      <p:graphicFrame>
        <p:nvGraphicFramePr>
          <p:cNvPr id="4" name="Table 4">
            <a:extLst>
              <a:ext uri="{FF2B5EF4-FFF2-40B4-BE49-F238E27FC236}">
                <a16:creationId xmlns:a16="http://schemas.microsoft.com/office/drawing/2014/main" id="{1B08ACFD-4CD8-4327-9F5E-9A4D7A51993C}"/>
              </a:ext>
            </a:extLst>
          </p:cNvPr>
          <p:cNvGraphicFramePr>
            <a:graphicFrameLocks noGrp="1"/>
          </p:cNvGraphicFramePr>
          <p:nvPr>
            <p:extLst>
              <p:ext uri="{D42A27DB-BD31-4B8C-83A1-F6EECF244321}">
                <p14:modId xmlns:p14="http://schemas.microsoft.com/office/powerpoint/2010/main" val="1588345796"/>
              </p:ext>
            </p:extLst>
          </p:nvPr>
        </p:nvGraphicFramePr>
        <p:xfrm>
          <a:off x="8398668" y="643234"/>
          <a:ext cx="2954178" cy="5976996"/>
        </p:xfrm>
        <a:graphic>
          <a:graphicData uri="http://schemas.openxmlformats.org/drawingml/2006/table">
            <a:tbl>
              <a:tblPr firstRow="1" bandRow="1">
                <a:noFill/>
                <a:tableStyleId>{5C22544A-7EE6-4342-B048-85BDC9FD1C3A}</a:tableStyleId>
              </a:tblPr>
              <a:tblGrid>
                <a:gridCol w="2954178">
                  <a:extLst>
                    <a:ext uri="{9D8B030D-6E8A-4147-A177-3AD203B41FA5}">
                      <a16:colId xmlns:a16="http://schemas.microsoft.com/office/drawing/2014/main" val="2061706851"/>
                    </a:ext>
                  </a:extLst>
                </a:gridCol>
              </a:tblGrid>
              <a:tr h="719891">
                <a:tc>
                  <a:txBody>
                    <a:bodyPr/>
                    <a:lstStyle/>
                    <a:p>
                      <a:r>
                        <a:rPr lang="en-GB" sz="2700" b="1">
                          <a:solidFill>
                            <a:schemeClr val="tx1">
                              <a:lumMod val="75000"/>
                              <a:lumOff val="25000"/>
                            </a:schemeClr>
                          </a:solidFill>
                        </a:rPr>
                        <a:t>Participant groups</a:t>
                      </a:r>
                    </a:p>
                  </a:txBody>
                  <a:tcPr marL="274043" marR="205532" marT="137022" marB="137022">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1548695608"/>
                  </a:ext>
                </a:extLst>
              </a:tr>
              <a:tr h="609999">
                <a:tc>
                  <a:txBody>
                    <a:bodyPr/>
                    <a:lstStyle/>
                    <a:p>
                      <a:r>
                        <a:rPr lang="en-GB" sz="2000" dirty="0">
                          <a:solidFill>
                            <a:schemeClr val="tx1">
                              <a:lumMod val="75000"/>
                              <a:lumOff val="25000"/>
                            </a:schemeClr>
                          </a:solidFill>
                        </a:rPr>
                        <a:t>Business community</a:t>
                      </a:r>
                    </a:p>
                  </a:txBody>
                  <a:tcPr marL="274043" marR="205532" marT="137022" marB="137022">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701095691"/>
                  </a:ext>
                </a:extLst>
              </a:tr>
              <a:tr h="609999">
                <a:tc>
                  <a:txBody>
                    <a:bodyPr/>
                    <a:lstStyle/>
                    <a:p>
                      <a:r>
                        <a:rPr lang="en-GB" sz="2000" dirty="0">
                          <a:solidFill>
                            <a:schemeClr val="tx1">
                              <a:lumMod val="75000"/>
                              <a:lumOff val="25000"/>
                            </a:schemeClr>
                          </a:solidFill>
                        </a:rPr>
                        <a:t>Youth group</a:t>
                      </a:r>
                    </a:p>
                  </a:txBody>
                  <a:tcPr marL="274043" marR="205532" marT="137022" marB="137022">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446100484"/>
                  </a:ext>
                </a:extLst>
              </a:tr>
              <a:tr h="609999">
                <a:tc>
                  <a:txBody>
                    <a:bodyPr/>
                    <a:lstStyle/>
                    <a:p>
                      <a:r>
                        <a:rPr lang="en-GB" sz="2000">
                          <a:solidFill>
                            <a:schemeClr val="tx1">
                              <a:lumMod val="75000"/>
                              <a:lumOff val="25000"/>
                            </a:schemeClr>
                          </a:solidFill>
                        </a:rPr>
                        <a:t>Public sector</a:t>
                      </a:r>
                    </a:p>
                  </a:txBody>
                  <a:tcPr marL="274043" marR="205532" marT="137022" marB="137022">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762398139"/>
                  </a:ext>
                </a:extLst>
              </a:tr>
              <a:tr h="609999">
                <a:tc>
                  <a:txBody>
                    <a:bodyPr/>
                    <a:lstStyle/>
                    <a:p>
                      <a:r>
                        <a:rPr lang="en-GB" sz="2000">
                          <a:solidFill>
                            <a:schemeClr val="tx1">
                              <a:lumMod val="75000"/>
                              <a:lumOff val="25000"/>
                            </a:schemeClr>
                          </a:solidFill>
                        </a:rPr>
                        <a:t>Traveller community</a:t>
                      </a:r>
                    </a:p>
                  </a:txBody>
                  <a:tcPr marL="274043" marR="205532" marT="137022" marB="137022">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968415140"/>
                  </a:ext>
                </a:extLst>
              </a:tr>
              <a:tr h="609999">
                <a:tc>
                  <a:txBody>
                    <a:bodyPr/>
                    <a:lstStyle/>
                    <a:p>
                      <a:r>
                        <a:rPr lang="en-GB" sz="2000">
                          <a:solidFill>
                            <a:schemeClr val="tx1">
                              <a:lumMod val="75000"/>
                              <a:lumOff val="25000"/>
                            </a:schemeClr>
                          </a:solidFill>
                        </a:rPr>
                        <a:t>Migrant community</a:t>
                      </a:r>
                    </a:p>
                  </a:txBody>
                  <a:tcPr marL="274043" marR="205532" marT="137022" marB="137022">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732325763"/>
                  </a:ext>
                </a:extLst>
              </a:tr>
              <a:tr h="609999">
                <a:tc>
                  <a:txBody>
                    <a:bodyPr/>
                    <a:lstStyle/>
                    <a:p>
                      <a:r>
                        <a:rPr lang="en-GB" sz="2000">
                          <a:solidFill>
                            <a:schemeClr val="tx1">
                              <a:lumMod val="75000"/>
                              <a:lumOff val="25000"/>
                            </a:schemeClr>
                          </a:solidFill>
                        </a:rPr>
                        <a:t>Farming community</a:t>
                      </a:r>
                    </a:p>
                  </a:txBody>
                  <a:tcPr marL="274043" marR="205532" marT="137022" marB="137022">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564516777"/>
                  </a:ext>
                </a:extLst>
              </a:tr>
              <a:tr h="609999">
                <a:tc>
                  <a:txBody>
                    <a:bodyPr/>
                    <a:lstStyle/>
                    <a:p>
                      <a:r>
                        <a:rPr lang="en-GB" sz="2000">
                          <a:solidFill>
                            <a:schemeClr val="tx1">
                              <a:lumMod val="75000"/>
                              <a:lumOff val="25000"/>
                            </a:schemeClr>
                          </a:solidFill>
                        </a:rPr>
                        <a:t>Elected politicians</a:t>
                      </a:r>
                    </a:p>
                  </a:txBody>
                  <a:tcPr marL="274043" marR="205532" marT="137022" marB="137022">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995333265"/>
                  </a:ext>
                </a:extLst>
              </a:tr>
              <a:tr h="609999">
                <a:tc>
                  <a:txBody>
                    <a:bodyPr/>
                    <a:lstStyle/>
                    <a:p>
                      <a:r>
                        <a:rPr lang="en-GB" sz="2000" dirty="0">
                          <a:solidFill>
                            <a:schemeClr val="tx1">
                              <a:lumMod val="75000"/>
                              <a:lumOff val="25000"/>
                            </a:schemeClr>
                          </a:solidFill>
                        </a:rPr>
                        <a:t>Sporting clubs</a:t>
                      </a:r>
                    </a:p>
                  </a:txBody>
                  <a:tcPr marL="274043" marR="205532" marT="137022" marB="137022">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850127803"/>
                  </a:ext>
                </a:extLst>
              </a:tr>
            </a:tbl>
          </a:graphicData>
        </a:graphic>
      </p:graphicFrame>
      <p:sp>
        <p:nvSpPr>
          <p:cNvPr id="8" name="Speech Bubble: Oval 7">
            <a:extLst>
              <a:ext uri="{FF2B5EF4-FFF2-40B4-BE49-F238E27FC236}">
                <a16:creationId xmlns:a16="http://schemas.microsoft.com/office/drawing/2014/main" id="{6B4D8E01-F715-4283-9434-C9DB58B0CB84}"/>
              </a:ext>
            </a:extLst>
          </p:cNvPr>
          <p:cNvSpPr/>
          <p:nvPr/>
        </p:nvSpPr>
        <p:spPr>
          <a:xfrm rot="1226528">
            <a:off x="6152072" y="4518268"/>
            <a:ext cx="1519228" cy="1274505"/>
          </a:xfrm>
          <a:prstGeom prst="wedgeEllipseCallout">
            <a:avLst>
              <a:gd name="adj1" fmla="val -49199"/>
              <a:gd name="adj2" fmla="val 74406"/>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FF8ECC3-4747-45B3-A5CB-1D3049F6B32A}"/>
              </a:ext>
            </a:extLst>
          </p:cNvPr>
          <p:cNvSpPr txBox="1"/>
          <p:nvPr/>
        </p:nvSpPr>
        <p:spPr>
          <a:xfrm>
            <a:off x="6227594" y="4869160"/>
            <a:ext cx="1709830" cy="646331"/>
          </a:xfrm>
          <a:prstGeom prst="rect">
            <a:avLst/>
          </a:prstGeom>
          <a:noFill/>
        </p:spPr>
        <p:txBody>
          <a:bodyPr wrap="square" rtlCol="0">
            <a:spAutoFit/>
          </a:bodyPr>
          <a:lstStyle/>
          <a:p>
            <a:r>
              <a:rPr lang="en-GB" dirty="0">
                <a:latin typeface="Cavolini" panose="020B0502040204020203" pitchFamily="66" charset="0"/>
                <a:cs typeface="Cavolini" panose="020B0502040204020203" pitchFamily="66" charset="0"/>
              </a:rPr>
              <a:t>Research </a:t>
            </a:r>
          </a:p>
          <a:p>
            <a:r>
              <a:rPr lang="en-GB" dirty="0">
                <a:latin typeface="Cavolini" panose="020B0502040204020203" pitchFamily="66" charset="0"/>
                <a:cs typeface="Cavolini" panose="020B0502040204020203" pitchFamily="66" charset="0"/>
              </a:rPr>
              <a:t>Objective</a:t>
            </a:r>
          </a:p>
        </p:txBody>
      </p:sp>
    </p:spTree>
    <p:extLst>
      <p:ext uri="{BB962C8B-B14F-4D97-AF65-F5344CB8AC3E}">
        <p14:creationId xmlns:p14="http://schemas.microsoft.com/office/powerpoint/2010/main" val="1994694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480" y="320040"/>
            <a:ext cx="11545864"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7981" y="963507"/>
            <a:ext cx="3493452" cy="4930986"/>
          </a:xfrm>
        </p:spPr>
        <p:txBody>
          <a:bodyPr>
            <a:normAutofit/>
          </a:bodyPr>
          <a:lstStyle/>
          <a:p>
            <a:pPr algn="r"/>
            <a:r>
              <a:rPr lang="en-US" dirty="0">
                <a:solidFill>
                  <a:schemeClr val="accent1"/>
                </a:solidFill>
              </a:rPr>
              <a:t>Key themes which emerged from the research</a:t>
            </a:r>
          </a:p>
        </p:txBody>
      </p:sp>
      <p:cxnSp>
        <p:nvCxnSpPr>
          <p:cNvPr id="33" name="Straight Connector 32">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4974734" y="260648"/>
            <a:ext cx="6249312" cy="5400599"/>
          </a:xfrm>
        </p:spPr>
        <p:txBody>
          <a:bodyPr anchor="b">
            <a:normAutofit/>
          </a:bodyPr>
          <a:lstStyle/>
          <a:p>
            <a:r>
              <a:rPr lang="en-US" sz="2800" dirty="0"/>
              <a:t>Confidence </a:t>
            </a:r>
          </a:p>
          <a:p>
            <a:r>
              <a:rPr lang="en-US" sz="2800" dirty="0"/>
              <a:t>Education</a:t>
            </a:r>
          </a:p>
          <a:p>
            <a:r>
              <a:rPr lang="en-US" sz="2800" dirty="0"/>
              <a:t>Child-care</a:t>
            </a:r>
          </a:p>
          <a:p>
            <a:r>
              <a:rPr lang="en-GB" sz="2800" dirty="0"/>
              <a:t>Discrimination</a:t>
            </a:r>
          </a:p>
          <a:p>
            <a:r>
              <a:rPr lang="en-US" sz="2800" dirty="0"/>
              <a:t>Gender bias </a:t>
            </a:r>
          </a:p>
          <a:p>
            <a:r>
              <a:rPr lang="en-GB" sz="2800" dirty="0"/>
              <a:t>Societal role stereotyping and bias</a:t>
            </a:r>
          </a:p>
          <a:p>
            <a:r>
              <a:rPr lang="en-GB" sz="2800" dirty="0"/>
              <a:t>Elected politicians’ experiences</a:t>
            </a:r>
          </a:p>
          <a:p>
            <a:endParaRPr lang="en-US" sz="2000" dirty="0"/>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7992"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252278-526E-4DD4-BF4F-396A72CCF112}"/>
              </a:ext>
            </a:extLst>
          </p:cNvPr>
          <p:cNvSpPr>
            <a:spLocks noGrp="1"/>
          </p:cNvSpPr>
          <p:nvPr>
            <p:ph type="title"/>
          </p:nvPr>
        </p:nvSpPr>
        <p:spPr>
          <a:xfrm>
            <a:off x="837981" y="1412488"/>
            <a:ext cx="2898434" cy="4363844"/>
          </a:xfrm>
        </p:spPr>
        <p:txBody>
          <a:bodyPr anchor="t">
            <a:normAutofit fontScale="90000"/>
          </a:bodyPr>
          <a:lstStyle/>
          <a:p>
            <a:r>
              <a:rPr lang="en-GB" sz="2800" dirty="0">
                <a:solidFill>
                  <a:srgbClr val="FFFFFF"/>
                </a:solidFill>
              </a:rPr>
              <a:t>Key themes and recommendations:</a:t>
            </a:r>
            <a:br>
              <a:rPr lang="en-GB" sz="2800" dirty="0">
                <a:solidFill>
                  <a:srgbClr val="FFFFFF"/>
                </a:solidFill>
              </a:rPr>
            </a:br>
            <a:r>
              <a:rPr lang="en-GB" sz="2800" dirty="0">
                <a:solidFill>
                  <a:srgbClr val="FFFFFF"/>
                </a:solidFill>
              </a:rPr>
              <a:t> </a:t>
            </a:r>
            <a:br>
              <a:rPr lang="en-GB" sz="2800" dirty="0">
                <a:solidFill>
                  <a:srgbClr val="FFFFFF"/>
                </a:solidFill>
              </a:rPr>
            </a:br>
            <a:r>
              <a:rPr lang="en-GB" sz="2800" dirty="0">
                <a:solidFill>
                  <a:srgbClr val="FFFFFF"/>
                </a:solidFill>
              </a:rPr>
              <a:t>Individual motivations and Factors which affect the individual female</a:t>
            </a:r>
            <a:br>
              <a:rPr lang="en-GB" sz="2800" dirty="0">
                <a:solidFill>
                  <a:srgbClr val="FFFFFF"/>
                </a:solidFill>
              </a:rPr>
            </a:br>
            <a:br>
              <a:rPr lang="en-GB" sz="2800" dirty="0">
                <a:solidFill>
                  <a:srgbClr val="FFFFFF"/>
                </a:solidFill>
              </a:rPr>
            </a:br>
            <a:r>
              <a:rPr lang="en-GB" sz="2800" i="1" dirty="0">
                <a:solidFill>
                  <a:schemeClr val="accent4">
                    <a:lumMod val="75000"/>
                  </a:schemeClr>
                </a:solidFill>
              </a:rPr>
              <a:t>“It needs to start with us … and [we need to] listen to the beat of our own drum”</a:t>
            </a:r>
            <a:br>
              <a:rPr lang="en-GB" sz="2800" i="1" dirty="0">
                <a:solidFill>
                  <a:schemeClr val="accent4">
                    <a:lumMod val="75000"/>
                  </a:schemeClr>
                </a:solidFill>
              </a:rPr>
            </a:br>
            <a:endParaRPr lang="en-GB" sz="2800" dirty="0">
              <a:solidFill>
                <a:schemeClr val="accent4">
                  <a:lumMod val="75000"/>
                </a:schemeClr>
              </a:solidFill>
            </a:endParaRPr>
          </a:p>
        </p:txBody>
      </p:sp>
      <p:sp>
        <p:nvSpPr>
          <p:cNvPr id="3" name="Content Placeholder 2">
            <a:extLst>
              <a:ext uri="{FF2B5EF4-FFF2-40B4-BE49-F238E27FC236}">
                <a16:creationId xmlns:a16="http://schemas.microsoft.com/office/drawing/2014/main" id="{795930D8-2FEC-4151-A391-1A108FC85D7E}"/>
              </a:ext>
            </a:extLst>
          </p:cNvPr>
          <p:cNvSpPr>
            <a:spLocks noGrp="1"/>
          </p:cNvSpPr>
          <p:nvPr>
            <p:ph sz="half" idx="1"/>
          </p:nvPr>
        </p:nvSpPr>
        <p:spPr>
          <a:xfrm>
            <a:off x="4379714" y="1052736"/>
            <a:ext cx="3426390" cy="5328592"/>
          </a:xfrm>
        </p:spPr>
        <p:txBody>
          <a:bodyPr>
            <a:normAutofit fontScale="25000" lnSpcReduction="20000"/>
          </a:bodyPr>
          <a:lstStyle/>
          <a:p>
            <a:pPr marL="0" indent="0">
              <a:buNone/>
            </a:pPr>
            <a:r>
              <a:rPr lang="en-US" sz="7200" dirty="0"/>
              <a:t>Motivations:</a:t>
            </a:r>
          </a:p>
          <a:p>
            <a:r>
              <a:rPr lang="en-US" sz="7200" dirty="0"/>
              <a:t>To have a voice </a:t>
            </a:r>
          </a:p>
          <a:p>
            <a:r>
              <a:rPr lang="en-US" sz="7200" dirty="0"/>
              <a:t>To influence decision-making</a:t>
            </a:r>
          </a:p>
          <a:p>
            <a:r>
              <a:rPr lang="en-US" sz="7200" dirty="0"/>
              <a:t>To advocate for club; community or extra needs </a:t>
            </a:r>
          </a:p>
          <a:p>
            <a:pPr marL="0" indent="0">
              <a:buNone/>
            </a:pPr>
            <a:endParaRPr lang="en-US" sz="7200" dirty="0"/>
          </a:p>
          <a:p>
            <a:pPr marL="0" indent="0">
              <a:buNone/>
            </a:pPr>
            <a:endParaRPr lang="en-US" sz="7200" dirty="0"/>
          </a:p>
          <a:p>
            <a:pPr marL="0" indent="0">
              <a:buNone/>
            </a:pPr>
            <a:r>
              <a:rPr lang="en-GB" sz="7200" dirty="0"/>
              <a:t>Themes discussed:</a:t>
            </a:r>
          </a:p>
          <a:p>
            <a:r>
              <a:rPr lang="en-GB" sz="7200" dirty="0"/>
              <a:t>Confidence and self-perception</a:t>
            </a:r>
          </a:p>
          <a:p>
            <a:r>
              <a:rPr lang="en-GB" sz="7200" dirty="0"/>
              <a:t>Linking confidence with competence </a:t>
            </a:r>
          </a:p>
          <a:p>
            <a:pPr marL="0" indent="0" algn="ctr">
              <a:buNone/>
            </a:pPr>
            <a:r>
              <a:rPr lang="en-GB" sz="7200" i="1" dirty="0">
                <a:solidFill>
                  <a:schemeClr val="accent4">
                    <a:lumMod val="75000"/>
                  </a:schemeClr>
                </a:solidFill>
              </a:rPr>
              <a:t>“I think many women undervalue their worth”</a:t>
            </a:r>
          </a:p>
          <a:p>
            <a:r>
              <a:rPr lang="en-GB" sz="7200" dirty="0"/>
              <a:t>Education access</a:t>
            </a:r>
          </a:p>
          <a:p>
            <a:pPr marL="0" indent="0" algn="ctr">
              <a:buNone/>
            </a:pPr>
            <a:r>
              <a:rPr lang="en-GB" sz="7200" dirty="0">
                <a:solidFill>
                  <a:schemeClr val="accent4">
                    <a:lumMod val="75000"/>
                  </a:schemeClr>
                </a:solidFill>
              </a:rPr>
              <a:t> “</a:t>
            </a:r>
            <a:r>
              <a:rPr lang="en-GB" sz="7200" i="1" dirty="0">
                <a:solidFill>
                  <a:schemeClr val="accent4">
                    <a:lumMod val="75000"/>
                  </a:schemeClr>
                </a:solidFill>
              </a:rPr>
              <a:t>Education is the key”</a:t>
            </a:r>
          </a:p>
          <a:p>
            <a:r>
              <a:rPr lang="en-GB" sz="7200" dirty="0"/>
              <a:t>Childcare and motherhood </a:t>
            </a:r>
          </a:p>
          <a:p>
            <a:endParaRPr lang="en-GB" sz="2000" dirty="0">
              <a:solidFill>
                <a:srgbClr val="FF0000"/>
              </a:solidFill>
            </a:endParaRPr>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75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D69AD3A-EA5C-4426-A310-A6081C9B811D}"/>
              </a:ext>
            </a:extLst>
          </p:cNvPr>
          <p:cNvSpPr>
            <a:spLocks noGrp="1"/>
          </p:cNvSpPr>
          <p:nvPr>
            <p:ph sz="half" idx="2"/>
          </p:nvPr>
        </p:nvSpPr>
        <p:spPr>
          <a:xfrm>
            <a:off x="8449403" y="980728"/>
            <a:ext cx="3196868" cy="5544616"/>
          </a:xfrm>
        </p:spPr>
        <p:txBody>
          <a:bodyPr>
            <a:normAutofit fontScale="25000" lnSpcReduction="20000"/>
          </a:bodyPr>
          <a:lstStyle/>
          <a:p>
            <a:pPr marL="0" indent="0">
              <a:buNone/>
            </a:pPr>
            <a:r>
              <a:rPr lang="en-GB" sz="7200" dirty="0"/>
              <a:t>Recommendations</a:t>
            </a:r>
            <a:r>
              <a:rPr lang="en-GB" sz="2000" dirty="0"/>
              <a:t>:</a:t>
            </a:r>
          </a:p>
          <a:p>
            <a:pPr marL="342900" lvl="1" indent="-342900">
              <a:spcBef>
                <a:spcPts val="1000"/>
              </a:spcBef>
            </a:pPr>
            <a:r>
              <a:rPr lang="en-GB" sz="7200" dirty="0"/>
              <a:t>Encourage women to join organisations to empower women</a:t>
            </a:r>
          </a:p>
          <a:p>
            <a:pPr marL="342900" lvl="1" indent="-342900">
              <a:spcBef>
                <a:spcPts val="1000"/>
              </a:spcBef>
            </a:pPr>
            <a:r>
              <a:rPr lang="en-GB" sz="7200" dirty="0"/>
              <a:t>Becoming involved improves confidence and self-perception</a:t>
            </a:r>
          </a:p>
          <a:p>
            <a:pPr marL="0" lvl="1" indent="0" algn="ctr">
              <a:spcBef>
                <a:spcPts val="1000"/>
              </a:spcBef>
              <a:buNone/>
            </a:pPr>
            <a:r>
              <a:rPr lang="en-GB" sz="7200" dirty="0"/>
              <a:t> </a:t>
            </a:r>
            <a:r>
              <a:rPr lang="en-GB" sz="7200" i="1" dirty="0">
                <a:solidFill>
                  <a:schemeClr val="accent4">
                    <a:lumMod val="75000"/>
                  </a:schemeClr>
                </a:solidFill>
              </a:rPr>
              <a:t>“women need to put themselves out there more”.</a:t>
            </a:r>
          </a:p>
          <a:p>
            <a:pPr marL="0" lvl="1" indent="0" algn="ctr">
              <a:spcBef>
                <a:spcPts val="1000"/>
              </a:spcBef>
              <a:buNone/>
            </a:pPr>
            <a:endParaRPr lang="en-GB" sz="7200" i="1" dirty="0">
              <a:solidFill>
                <a:schemeClr val="accent4">
                  <a:lumMod val="75000"/>
                </a:schemeClr>
              </a:solidFill>
            </a:endParaRPr>
          </a:p>
          <a:p>
            <a:pPr marL="342900" lvl="1" indent="-342900" algn="ctr">
              <a:spcBef>
                <a:spcPts val="1000"/>
              </a:spcBef>
            </a:pPr>
            <a:r>
              <a:rPr lang="en-GB" sz="7200" dirty="0"/>
              <a:t>Women need to believe that</a:t>
            </a:r>
          </a:p>
          <a:p>
            <a:pPr marL="0" lvl="1" indent="0" algn="ctr">
              <a:spcBef>
                <a:spcPts val="1000"/>
              </a:spcBef>
              <a:buNone/>
            </a:pPr>
            <a:r>
              <a:rPr lang="en-GB" sz="7200" dirty="0"/>
              <a:t> </a:t>
            </a:r>
            <a:r>
              <a:rPr lang="en-GB" sz="7200" dirty="0">
                <a:solidFill>
                  <a:schemeClr val="accent4">
                    <a:lumMod val="75000"/>
                  </a:schemeClr>
                </a:solidFill>
              </a:rPr>
              <a:t>“</a:t>
            </a:r>
            <a:r>
              <a:rPr lang="en-GB" sz="7200" i="1" dirty="0">
                <a:solidFill>
                  <a:schemeClr val="accent4">
                    <a:lumMod val="75000"/>
                  </a:schemeClr>
                </a:solidFill>
              </a:rPr>
              <a:t>Good enough is good enough”.</a:t>
            </a:r>
          </a:p>
          <a:p>
            <a:pPr marL="342900" lvl="1" indent="-342900">
              <a:spcBef>
                <a:spcPts val="1000"/>
              </a:spcBef>
            </a:pPr>
            <a:r>
              <a:rPr lang="en-GB" sz="7200" dirty="0"/>
              <a:t>High level mentoring for individuals going forward as nominees </a:t>
            </a:r>
          </a:p>
          <a:p>
            <a:pPr marL="342900" lvl="1" indent="-342900">
              <a:spcBef>
                <a:spcPts val="1000"/>
              </a:spcBef>
            </a:pPr>
            <a:r>
              <a:rPr lang="en-GB" sz="7200" i="1" dirty="0"/>
              <a:t>Ensure </a:t>
            </a:r>
            <a:r>
              <a:rPr lang="en-GB" sz="7200" dirty="0"/>
              <a:t>basic needs of minority communities are met</a:t>
            </a:r>
          </a:p>
          <a:p>
            <a:pPr marL="342900" lvl="1" indent="-342900">
              <a:spcBef>
                <a:spcPts val="1000"/>
              </a:spcBef>
            </a:pPr>
            <a:r>
              <a:rPr lang="en-GB" sz="7200" dirty="0"/>
              <a:t>Adequate childcare services</a:t>
            </a:r>
          </a:p>
          <a:p>
            <a:pPr marL="342900" lvl="1" indent="-342900">
              <a:spcBef>
                <a:spcPts val="1000"/>
              </a:spcBef>
            </a:pPr>
            <a:endParaRPr lang="en-GB" sz="7200" dirty="0"/>
          </a:p>
          <a:p>
            <a:pPr marL="0" indent="0">
              <a:buNone/>
            </a:pPr>
            <a:endParaRPr lang="en-GB" sz="2000" dirty="0"/>
          </a:p>
        </p:txBody>
      </p:sp>
    </p:spTree>
    <p:extLst>
      <p:ext uri="{BB962C8B-B14F-4D97-AF65-F5344CB8AC3E}">
        <p14:creationId xmlns:p14="http://schemas.microsoft.com/office/powerpoint/2010/main" val="33318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7992"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252278-526E-4DD4-BF4F-396A72CCF112}"/>
              </a:ext>
            </a:extLst>
          </p:cNvPr>
          <p:cNvSpPr>
            <a:spLocks noGrp="1"/>
          </p:cNvSpPr>
          <p:nvPr>
            <p:ph type="title"/>
          </p:nvPr>
        </p:nvSpPr>
        <p:spPr>
          <a:xfrm>
            <a:off x="837981" y="1412488"/>
            <a:ext cx="2898434" cy="4363844"/>
          </a:xfrm>
        </p:spPr>
        <p:txBody>
          <a:bodyPr anchor="t">
            <a:normAutofit fontScale="90000"/>
          </a:bodyPr>
          <a:lstStyle/>
          <a:p>
            <a:pPr algn="ctr"/>
            <a:r>
              <a:rPr lang="en-GB" sz="2800" dirty="0">
                <a:solidFill>
                  <a:srgbClr val="FFFFFF"/>
                </a:solidFill>
              </a:rPr>
              <a:t>Key themes and recommendations:</a:t>
            </a:r>
            <a:br>
              <a:rPr lang="en-GB" sz="2800" dirty="0">
                <a:solidFill>
                  <a:srgbClr val="FFFFFF"/>
                </a:solidFill>
              </a:rPr>
            </a:br>
            <a:r>
              <a:rPr lang="en-GB" sz="2800" dirty="0">
                <a:solidFill>
                  <a:srgbClr val="FFFFFF"/>
                </a:solidFill>
              </a:rPr>
              <a:t> </a:t>
            </a:r>
            <a:br>
              <a:rPr lang="en-GB" sz="2800" dirty="0">
                <a:solidFill>
                  <a:srgbClr val="FFFFFF"/>
                </a:solidFill>
              </a:rPr>
            </a:br>
            <a:r>
              <a:rPr lang="en-GB" sz="2800" dirty="0">
                <a:solidFill>
                  <a:srgbClr val="FFFFFF"/>
                </a:solidFill>
              </a:rPr>
              <a:t>Factors which affect the representative group</a:t>
            </a:r>
            <a:br>
              <a:rPr lang="en-GB" sz="2800" dirty="0">
                <a:solidFill>
                  <a:srgbClr val="FFFFFF"/>
                </a:solidFill>
              </a:rPr>
            </a:br>
            <a:br>
              <a:rPr lang="en-GB" sz="2800" dirty="0">
                <a:solidFill>
                  <a:srgbClr val="FFFFFF"/>
                </a:solidFill>
              </a:rPr>
            </a:br>
            <a:r>
              <a:rPr lang="en-US" sz="2800" i="1" dirty="0">
                <a:solidFill>
                  <a:schemeClr val="accent4">
                    <a:lumMod val="75000"/>
                  </a:schemeClr>
                </a:solidFill>
              </a:rPr>
              <a:t>“Education is the way forward to help stop discrimination</a:t>
            </a:r>
            <a:r>
              <a:rPr lang="en-US" sz="2800" dirty="0">
                <a:solidFill>
                  <a:schemeClr val="accent4">
                    <a:lumMod val="75000"/>
                  </a:schemeClr>
                </a:solidFill>
              </a:rPr>
              <a:t>”</a:t>
            </a:r>
            <a:br>
              <a:rPr lang="en-US" sz="2800" dirty="0">
                <a:solidFill>
                  <a:schemeClr val="accent4">
                    <a:lumMod val="75000"/>
                  </a:schemeClr>
                </a:solidFill>
              </a:rPr>
            </a:br>
            <a:endParaRPr lang="en-GB" sz="2800" dirty="0">
              <a:solidFill>
                <a:schemeClr val="accent4">
                  <a:lumMod val="75000"/>
                </a:schemeClr>
              </a:solidFill>
            </a:endParaRPr>
          </a:p>
        </p:txBody>
      </p:sp>
      <p:sp>
        <p:nvSpPr>
          <p:cNvPr id="3" name="Content Placeholder 2">
            <a:extLst>
              <a:ext uri="{FF2B5EF4-FFF2-40B4-BE49-F238E27FC236}">
                <a16:creationId xmlns:a16="http://schemas.microsoft.com/office/drawing/2014/main" id="{795930D8-2FEC-4151-A391-1A108FC85D7E}"/>
              </a:ext>
            </a:extLst>
          </p:cNvPr>
          <p:cNvSpPr>
            <a:spLocks noGrp="1"/>
          </p:cNvSpPr>
          <p:nvPr>
            <p:ph sz="half" idx="1"/>
          </p:nvPr>
        </p:nvSpPr>
        <p:spPr>
          <a:xfrm>
            <a:off x="4379714" y="1124744"/>
            <a:ext cx="3426390" cy="4896544"/>
          </a:xfrm>
        </p:spPr>
        <p:txBody>
          <a:bodyPr>
            <a:normAutofit fontScale="85000" lnSpcReduction="20000"/>
          </a:bodyPr>
          <a:lstStyle/>
          <a:p>
            <a:pPr marL="0" indent="0">
              <a:buNone/>
            </a:pPr>
            <a:r>
              <a:rPr lang="en-GB" sz="2100" dirty="0"/>
              <a:t>Themes discussed:</a:t>
            </a:r>
          </a:p>
          <a:p>
            <a:pPr marL="0" indent="0">
              <a:buNone/>
            </a:pPr>
            <a:r>
              <a:rPr lang="en-GB" sz="2100" dirty="0"/>
              <a:t>Discrimination</a:t>
            </a:r>
          </a:p>
          <a:p>
            <a:pPr lvl="1"/>
            <a:r>
              <a:rPr lang="en-GB" sz="2100" dirty="0"/>
              <a:t>Challenges faced by minority communities</a:t>
            </a:r>
          </a:p>
          <a:p>
            <a:pPr marL="457063" lvl="1" indent="0">
              <a:buNone/>
            </a:pPr>
            <a:endParaRPr lang="en-GB" sz="2100" dirty="0"/>
          </a:p>
          <a:p>
            <a:pPr marL="0" indent="0">
              <a:lnSpc>
                <a:spcPct val="110000"/>
              </a:lnSpc>
              <a:buNone/>
            </a:pPr>
            <a:r>
              <a:rPr lang="en-GB" sz="2100" dirty="0"/>
              <a:t>Gender Bias</a:t>
            </a:r>
          </a:p>
          <a:p>
            <a:pPr>
              <a:lnSpc>
                <a:spcPct val="110000"/>
              </a:lnSpc>
            </a:pPr>
            <a:r>
              <a:rPr lang="en-GB" sz="2100" i="1" dirty="0">
                <a:solidFill>
                  <a:schemeClr val="accent4">
                    <a:lumMod val="75000"/>
                  </a:schemeClr>
                </a:solidFill>
              </a:rPr>
              <a:t>“Very, very male dominated</a:t>
            </a:r>
            <a:r>
              <a:rPr lang="en-GB" sz="2100" dirty="0">
                <a:solidFill>
                  <a:schemeClr val="accent4">
                    <a:lumMod val="75000"/>
                  </a:schemeClr>
                </a:solidFill>
              </a:rPr>
              <a:t>” </a:t>
            </a:r>
            <a:r>
              <a:rPr lang="en-GB" sz="2100" dirty="0"/>
              <a:t>in politics at county and national level</a:t>
            </a:r>
          </a:p>
          <a:p>
            <a:pPr>
              <a:lnSpc>
                <a:spcPct val="110000"/>
              </a:lnSpc>
            </a:pPr>
            <a:r>
              <a:rPr lang="en-GB" sz="2100" dirty="0"/>
              <a:t>Top table positions at community level </a:t>
            </a:r>
            <a:r>
              <a:rPr lang="en-GB" sz="2100" dirty="0">
                <a:solidFill>
                  <a:schemeClr val="accent4">
                    <a:lumMod val="75000"/>
                  </a:schemeClr>
                </a:solidFill>
              </a:rPr>
              <a:t>“</a:t>
            </a:r>
            <a:r>
              <a:rPr lang="en-GB" sz="2100" i="1" dirty="0">
                <a:solidFill>
                  <a:schemeClr val="accent4">
                    <a:lumMod val="75000"/>
                  </a:schemeClr>
                </a:solidFill>
              </a:rPr>
              <a:t>would you not go for the assistant [role]</a:t>
            </a:r>
            <a:r>
              <a:rPr lang="en-GB" sz="2100" dirty="0">
                <a:solidFill>
                  <a:schemeClr val="accent4">
                    <a:lumMod val="75000"/>
                  </a:schemeClr>
                </a:solidFill>
              </a:rPr>
              <a:t>”</a:t>
            </a:r>
            <a:r>
              <a:rPr lang="en-GB" sz="2100" i="1" dirty="0">
                <a:solidFill>
                  <a:schemeClr val="accent4">
                    <a:lumMod val="75000"/>
                  </a:schemeClr>
                </a:solidFill>
              </a:rPr>
              <a:t> </a:t>
            </a:r>
            <a:endParaRPr lang="en-GB" sz="2100" dirty="0">
              <a:solidFill>
                <a:schemeClr val="accent4">
                  <a:lumMod val="75000"/>
                </a:schemeClr>
              </a:solidFill>
            </a:endParaRPr>
          </a:p>
          <a:p>
            <a:pPr>
              <a:lnSpc>
                <a:spcPct val="110000"/>
              </a:lnSpc>
            </a:pPr>
            <a:r>
              <a:rPr lang="en-GB" sz="2100" dirty="0"/>
              <a:t>Exposure to comments and innuendos of a sexual nature </a:t>
            </a:r>
          </a:p>
          <a:p>
            <a:pPr>
              <a:lnSpc>
                <a:spcPct val="110000"/>
              </a:lnSpc>
            </a:pPr>
            <a:r>
              <a:rPr lang="en-GB" sz="2100" dirty="0"/>
              <a:t>Decisions made outside the structure of club/organisation</a:t>
            </a:r>
          </a:p>
          <a:p>
            <a:endParaRPr lang="en-GB" sz="2000" dirty="0">
              <a:solidFill>
                <a:schemeClr val="accent4">
                  <a:lumMod val="75000"/>
                </a:schemeClr>
              </a:solidFill>
            </a:endParaRPr>
          </a:p>
          <a:p>
            <a:endParaRPr lang="en-GB"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75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D69AD3A-EA5C-4426-A310-A6081C9B811D}"/>
              </a:ext>
            </a:extLst>
          </p:cNvPr>
          <p:cNvSpPr>
            <a:spLocks noGrp="1"/>
          </p:cNvSpPr>
          <p:nvPr>
            <p:ph sz="half" idx="2"/>
          </p:nvPr>
        </p:nvSpPr>
        <p:spPr>
          <a:xfrm>
            <a:off x="8449403" y="1124744"/>
            <a:ext cx="3196868" cy="5400600"/>
          </a:xfrm>
        </p:spPr>
        <p:txBody>
          <a:bodyPr>
            <a:normAutofit fontScale="85000" lnSpcReduction="20000"/>
          </a:bodyPr>
          <a:lstStyle/>
          <a:p>
            <a:pPr marL="0" indent="0">
              <a:buNone/>
            </a:pPr>
            <a:r>
              <a:rPr lang="en-GB" sz="2100" dirty="0"/>
              <a:t>Recommendations:</a:t>
            </a:r>
          </a:p>
          <a:p>
            <a:r>
              <a:rPr lang="en-GB" sz="2100" dirty="0"/>
              <a:t>Minority group nominees need full support for additional challenges</a:t>
            </a:r>
          </a:p>
          <a:p>
            <a:pPr marL="0" indent="0">
              <a:buNone/>
            </a:pPr>
            <a:r>
              <a:rPr lang="en-US" sz="2100" dirty="0"/>
              <a:t>Addressing discrimination</a:t>
            </a:r>
          </a:p>
          <a:p>
            <a:r>
              <a:rPr lang="en-US" sz="2100" dirty="0"/>
              <a:t>Increase cross community engagement via cultural workshops </a:t>
            </a:r>
          </a:p>
          <a:p>
            <a:r>
              <a:rPr lang="en-US" sz="2100" dirty="0"/>
              <a:t>Challenge adverse comments against those with  extra needs/diversity/ethnicity</a:t>
            </a:r>
          </a:p>
          <a:p>
            <a:pPr marL="0" indent="0">
              <a:buNone/>
            </a:pPr>
            <a:endParaRPr lang="en-US" sz="2100" dirty="0"/>
          </a:p>
          <a:p>
            <a:pPr marL="0" indent="0">
              <a:buNone/>
            </a:pPr>
            <a:r>
              <a:rPr lang="en-US" sz="2100" dirty="0"/>
              <a:t>Addressing gender bias</a:t>
            </a:r>
          </a:p>
          <a:p>
            <a:r>
              <a:rPr lang="en-US" sz="2100" dirty="0"/>
              <a:t>Limit leadership role tenure in community organisations </a:t>
            </a:r>
          </a:p>
          <a:p>
            <a:r>
              <a:rPr lang="en-US" sz="2100" dirty="0"/>
              <a:t>A strict code of practice and sanctions to “squash out” inappropriate remarks</a:t>
            </a:r>
            <a:endParaRPr lang="en-GB" sz="2100" dirty="0"/>
          </a:p>
          <a:p>
            <a:endParaRPr lang="en-GB" sz="2000" dirty="0">
              <a:solidFill>
                <a:srgbClr val="FF0000"/>
              </a:solidFill>
            </a:endParaRPr>
          </a:p>
          <a:p>
            <a:endParaRPr lang="en-GB" sz="2400" dirty="0"/>
          </a:p>
        </p:txBody>
      </p:sp>
    </p:spTree>
    <p:extLst>
      <p:ext uri="{BB962C8B-B14F-4D97-AF65-F5344CB8AC3E}">
        <p14:creationId xmlns:p14="http://schemas.microsoft.com/office/powerpoint/2010/main" val="258119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7992"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252278-526E-4DD4-BF4F-396A72CCF112}"/>
              </a:ext>
            </a:extLst>
          </p:cNvPr>
          <p:cNvSpPr>
            <a:spLocks noGrp="1"/>
          </p:cNvSpPr>
          <p:nvPr>
            <p:ph type="title"/>
          </p:nvPr>
        </p:nvSpPr>
        <p:spPr>
          <a:xfrm>
            <a:off x="542554" y="980728"/>
            <a:ext cx="3193861" cy="4795604"/>
          </a:xfrm>
        </p:spPr>
        <p:txBody>
          <a:bodyPr anchor="t">
            <a:normAutofit fontScale="90000"/>
          </a:bodyPr>
          <a:lstStyle/>
          <a:p>
            <a:pPr algn="ctr"/>
            <a:r>
              <a:rPr lang="en-GB" sz="3100" dirty="0">
                <a:solidFill>
                  <a:srgbClr val="FFFFFF"/>
                </a:solidFill>
              </a:rPr>
              <a:t>Key themes and recommendations:</a:t>
            </a:r>
            <a:br>
              <a:rPr lang="en-GB" sz="3100" dirty="0">
                <a:solidFill>
                  <a:srgbClr val="FFFFFF"/>
                </a:solidFill>
              </a:rPr>
            </a:br>
            <a:r>
              <a:rPr lang="en-GB" sz="3100" dirty="0">
                <a:solidFill>
                  <a:srgbClr val="FFFFFF"/>
                </a:solidFill>
              </a:rPr>
              <a:t> </a:t>
            </a:r>
            <a:br>
              <a:rPr lang="en-GB" sz="3100" dirty="0">
                <a:solidFill>
                  <a:srgbClr val="FFFFFF"/>
                </a:solidFill>
              </a:rPr>
            </a:br>
            <a:r>
              <a:rPr lang="en-GB" sz="3100" dirty="0">
                <a:solidFill>
                  <a:srgbClr val="FFFFFF"/>
                </a:solidFill>
              </a:rPr>
              <a:t>Issues which have impact at societal level (tradition and culture)</a:t>
            </a:r>
            <a:br>
              <a:rPr lang="en-GB" sz="3100" dirty="0">
                <a:solidFill>
                  <a:srgbClr val="FFFFFF"/>
                </a:solidFill>
              </a:rPr>
            </a:br>
            <a:br>
              <a:rPr lang="en-GB" sz="3100" dirty="0">
                <a:solidFill>
                  <a:srgbClr val="FFFFFF"/>
                </a:solidFill>
              </a:rPr>
            </a:br>
            <a:br>
              <a:rPr lang="en-GB" sz="3100" dirty="0">
                <a:solidFill>
                  <a:srgbClr val="FFFFFF"/>
                </a:solidFill>
              </a:rPr>
            </a:br>
            <a:r>
              <a:rPr lang="en-GB" sz="2000" i="1" dirty="0">
                <a:solidFill>
                  <a:schemeClr val="accent4">
                    <a:lumMod val="75000"/>
                  </a:schemeClr>
                </a:solidFill>
              </a:rPr>
              <a:t>“Aren’t you lucky he is letting you out at all”</a:t>
            </a:r>
            <a:br>
              <a:rPr lang="en-GB" sz="2000" i="1" dirty="0">
                <a:solidFill>
                  <a:schemeClr val="accent4">
                    <a:lumMod val="75000"/>
                  </a:schemeClr>
                </a:solidFill>
              </a:rPr>
            </a:br>
            <a:br>
              <a:rPr lang="en-GB" sz="2000" dirty="0">
                <a:solidFill>
                  <a:schemeClr val="accent4">
                    <a:lumMod val="75000"/>
                  </a:schemeClr>
                </a:solidFill>
              </a:rPr>
            </a:br>
            <a:r>
              <a:rPr lang="en-GB" sz="2000" dirty="0">
                <a:solidFill>
                  <a:schemeClr val="accent4">
                    <a:lumMod val="75000"/>
                  </a:schemeClr>
                </a:solidFill>
              </a:rPr>
              <a:t>“</a:t>
            </a:r>
            <a:r>
              <a:rPr lang="en-GB" sz="2000" i="1" dirty="0">
                <a:solidFill>
                  <a:schemeClr val="accent4">
                    <a:lumMod val="75000"/>
                  </a:schemeClr>
                </a:solidFill>
              </a:rPr>
              <a:t>Yes, I’ll give you my number one vote right now, they need someone to make the tea for them up there”</a:t>
            </a:r>
            <a:endParaRPr lang="en-GB" sz="2000" dirty="0">
              <a:solidFill>
                <a:schemeClr val="accent4">
                  <a:lumMod val="75000"/>
                </a:schemeClr>
              </a:solidFill>
            </a:endParaRPr>
          </a:p>
        </p:txBody>
      </p:sp>
      <p:sp>
        <p:nvSpPr>
          <p:cNvPr id="3" name="Content Placeholder 2">
            <a:extLst>
              <a:ext uri="{FF2B5EF4-FFF2-40B4-BE49-F238E27FC236}">
                <a16:creationId xmlns:a16="http://schemas.microsoft.com/office/drawing/2014/main" id="{795930D8-2FEC-4151-A391-1A108FC85D7E}"/>
              </a:ext>
            </a:extLst>
          </p:cNvPr>
          <p:cNvSpPr>
            <a:spLocks noGrp="1"/>
          </p:cNvSpPr>
          <p:nvPr>
            <p:ph sz="half" idx="1"/>
          </p:nvPr>
        </p:nvSpPr>
        <p:spPr>
          <a:xfrm>
            <a:off x="4379641" y="1124744"/>
            <a:ext cx="3426390" cy="5256584"/>
          </a:xfrm>
        </p:spPr>
        <p:txBody>
          <a:bodyPr>
            <a:normAutofit lnSpcReduction="10000"/>
          </a:bodyPr>
          <a:lstStyle/>
          <a:p>
            <a:pPr marL="0" indent="0">
              <a:buNone/>
            </a:pPr>
            <a:r>
              <a:rPr lang="en-GB" sz="2000" dirty="0"/>
              <a:t>Themes discussed:</a:t>
            </a:r>
          </a:p>
          <a:p>
            <a:pPr marL="0" indent="0">
              <a:buNone/>
            </a:pPr>
            <a:endParaRPr lang="en-GB" sz="2000" dirty="0"/>
          </a:p>
          <a:p>
            <a:r>
              <a:rPr lang="en-GB" sz="2000" dirty="0"/>
              <a:t>Traditional attitude towards a woman’s role</a:t>
            </a:r>
          </a:p>
          <a:p>
            <a:r>
              <a:rPr lang="en-GB" sz="2000" dirty="0"/>
              <a:t>Politician: </a:t>
            </a:r>
            <a:r>
              <a:rPr lang="en-GB" sz="2000" i="1" dirty="0">
                <a:solidFill>
                  <a:schemeClr val="accent4">
                    <a:lumMod val="75000"/>
                  </a:schemeClr>
                </a:solidFill>
              </a:rPr>
              <a:t>“still seen as predominately male job”</a:t>
            </a:r>
          </a:p>
          <a:p>
            <a:r>
              <a:rPr lang="en-GB" sz="2000" dirty="0"/>
              <a:t>Women juggling commitments</a:t>
            </a:r>
          </a:p>
          <a:p>
            <a:r>
              <a:rPr lang="en-GB" sz="2000" dirty="0"/>
              <a:t>Women not supporting women</a:t>
            </a:r>
          </a:p>
          <a:p>
            <a:r>
              <a:rPr lang="en-GB" sz="2000" dirty="0"/>
              <a:t>Minority groups’ discrimination concerns</a:t>
            </a:r>
          </a:p>
          <a:p>
            <a:r>
              <a:rPr lang="en-GB" sz="2000" dirty="0"/>
              <a:t>Cultural change happening slowly</a:t>
            </a:r>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75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D69AD3A-EA5C-4426-A310-A6081C9B811D}"/>
              </a:ext>
            </a:extLst>
          </p:cNvPr>
          <p:cNvSpPr>
            <a:spLocks noGrp="1"/>
          </p:cNvSpPr>
          <p:nvPr>
            <p:ph sz="half" idx="2"/>
          </p:nvPr>
        </p:nvSpPr>
        <p:spPr>
          <a:xfrm>
            <a:off x="8449403" y="1124744"/>
            <a:ext cx="3196868" cy="4651589"/>
          </a:xfrm>
        </p:spPr>
        <p:txBody>
          <a:bodyPr>
            <a:normAutofit lnSpcReduction="10000"/>
          </a:bodyPr>
          <a:lstStyle/>
          <a:p>
            <a:pPr marL="0" indent="0">
              <a:buNone/>
            </a:pPr>
            <a:r>
              <a:rPr lang="en-GB" sz="2000" dirty="0"/>
              <a:t>Recommendations:</a:t>
            </a:r>
          </a:p>
          <a:p>
            <a:pPr marL="0" indent="0">
              <a:buNone/>
            </a:pPr>
            <a:endParaRPr lang="en-GB" sz="2000" dirty="0"/>
          </a:p>
          <a:p>
            <a:r>
              <a:rPr lang="en-US" sz="2000" dirty="0"/>
              <a:t>Mentors and role models</a:t>
            </a:r>
          </a:p>
          <a:p>
            <a:r>
              <a:rPr lang="en-US" sz="2000" dirty="0"/>
              <a:t>Documenting achievements of Women of the West</a:t>
            </a:r>
          </a:p>
          <a:p>
            <a:pPr lvl="1"/>
            <a:r>
              <a:rPr lang="en-US" sz="1600" dirty="0"/>
              <a:t>Workshops promoting female leadership diversity</a:t>
            </a:r>
          </a:p>
          <a:p>
            <a:r>
              <a:rPr lang="en-US" sz="2000" dirty="0"/>
              <a:t>Gender equality empowerment from young age</a:t>
            </a:r>
          </a:p>
          <a:p>
            <a:r>
              <a:rPr lang="en-US" sz="2000" dirty="0"/>
              <a:t>Early introduction to electoral system functions</a:t>
            </a:r>
          </a:p>
          <a:p>
            <a:r>
              <a:rPr lang="en-US" sz="2000" dirty="0"/>
              <a:t>Generate cross-community trust </a:t>
            </a:r>
          </a:p>
          <a:p>
            <a:endParaRPr lang="en-GB" sz="2000" dirty="0"/>
          </a:p>
          <a:p>
            <a:endParaRPr lang="en-GB" sz="2000" dirty="0"/>
          </a:p>
        </p:txBody>
      </p:sp>
    </p:spTree>
    <p:extLst>
      <p:ext uri="{BB962C8B-B14F-4D97-AF65-F5344CB8AC3E}">
        <p14:creationId xmlns:p14="http://schemas.microsoft.com/office/powerpoint/2010/main" val="195151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7992"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252278-526E-4DD4-BF4F-396A72CCF112}"/>
              </a:ext>
            </a:extLst>
          </p:cNvPr>
          <p:cNvSpPr>
            <a:spLocks noGrp="1"/>
          </p:cNvSpPr>
          <p:nvPr>
            <p:ph type="title"/>
          </p:nvPr>
        </p:nvSpPr>
        <p:spPr>
          <a:xfrm>
            <a:off x="837981" y="1052736"/>
            <a:ext cx="2898434" cy="4723596"/>
          </a:xfrm>
        </p:spPr>
        <p:txBody>
          <a:bodyPr anchor="t">
            <a:normAutofit/>
          </a:bodyPr>
          <a:lstStyle/>
          <a:p>
            <a:pPr algn="ctr"/>
            <a:r>
              <a:rPr lang="en-GB" sz="2800" dirty="0">
                <a:solidFill>
                  <a:srgbClr val="FFFFFF"/>
                </a:solidFill>
              </a:rPr>
              <a:t>Key themes and recommendations:</a:t>
            </a:r>
            <a:br>
              <a:rPr lang="en-GB" sz="2800" dirty="0">
                <a:solidFill>
                  <a:srgbClr val="FFFFFF"/>
                </a:solidFill>
              </a:rPr>
            </a:br>
            <a:br>
              <a:rPr lang="en-GB" sz="2800" dirty="0">
                <a:solidFill>
                  <a:srgbClr val="FFFFFF"/>
                </a:solidFill>
              </a:rPr>
            </a:br>
            <a:r>
              <a:rPr lang="en-GB" sz="2800" dirty="0">
                <a:solidFill>
                  <a:srgbClr val="FFFFFF"/>
                </a:solidFill>
              </a:rPr>
              <a:t>Challenges faced by female elected representatives </a:t>
            </a:r>
            <a:br>
              <a:rPr lang="en-GB" sz="2800" dirty="0">
                <a:solidFill>
                  <a:srgbClr val="FFFFFF"/>
                </a:solidFill>
              </a:rPr>
            </a:br>
            <a:br>
              <a:rPr lang="en-GB" sz="2800" dirty="0">
                <a:solidFill>
                  <a:srgbClr val="FFFFFF"/>
                </a:solidFill>
              </a:rPr>
            </a:br>
            <a:br>
              <a:rPr lang="en-GB" sz="2800" dirty="0">
                <a:solidFill>
                  <a:srgbClr val="FFFFFF"/>
                </a:solidFill>
              </a:rPr>
            </a:br>
            <a:br>
              <a:rPr lang="en-GB" sz="2000" i="1" dirty="0">
                <a:solidFill>
                  <a:schemeClr val="accent4">
                    <a:lumMod val="75000"/>
                  </a:schemeClr>
                </a:solidFill>
              </a:rPr>
            </a:br>
            <a:br>
              <a:rPr lang="en-GB" sz="2000" i="1" dirty="0">
                <a:solidFill>
                  <a:schemeClr val="accent4">
                    <a:lumMod val="75000"/>
                  </a:schemeClr>
                </a:solidFill>
              </a:rPr>
            </a:br>
            <a:r>
              <a:rPr lang="en-GB" sz="2000" i="1" dirty="0">
                <a:solidFill>
                  <a:schemeClr val="accent4">
                    <a:lumMod val="75000"/>
                  </a:schemeClr>
                </a:solidFill>
              </a:rPr>
              <a:t>“Everybody owns a bit of you.. They are all in your life”</a:t>
            </a:r>
            <a:endParaRPr lang="en-GB" sz="2000" dirty="0">
              <a:solidFill>
                <a:schemeClr val="accent4">
                  <a:lumMod val="75000"/>
                </a:schemeClr>
              </a:solidFill>
            </a:endParaRPr>
          </a:p>
        </p:txBody>
      </p:sp>
      <p:sp>
        <p:nvSpPr>
          <p:cNvPr id="3" name="Content Placeholder 2">
            <a:extLst>
              <a:ext uri="{FF2B5EF4-FFF2-40B4-BE49-F238E27FC236}">
                <a16:creationId xmlns:a16="http://schemas.microsoft.com/office/drawing/2014/main" id="{795930D8-2FEC-4151-A391-1A108FC85D7E}"/>
              </a:ext>
            </a:extLst>
          </p:cNvPr>
          <p:cNvSpPr>
            <a:spLocks noGrp="1"/>
          </p:cNvSpPr>
          <p:nvPr>
            <p:ph sz="half" idx="1"/>
          </p:nvPr>
        </p:nvSpPr>
        <p:spPr>
          <a:xfrm>
            <a:off x="4381217" y="1052736"/>
            <a:ext cx="3426390" cy="5328592"/>
          </a:xfrm>
        </p:spPr>
        <p:txBody>
          <a:bodyPr>
            <a:normAutofit fontScale="85000" lnSpcReduction="20000"/>
          </a:bodyPr>
          <a:lstStyle/>
          <a:p>
            <a:pPr marL="0" indent="0">
              <a:buNone/>
            </a:pPr>
            <a:r>
              <a:rPr lang="en-GB" sz="2000" dirty="0"/>
              <a:t>Themes discussed:</a:t>
            </a:r>
          </a:p>
          <a:p>
            <a:r>
              <a:rPr lang="en-GB" sz="2000" dirty="0"/>
              <a:t>Onerous workload, </a:t>
            </a:r>
            <a:r>
              <a:rPr lang="en-GB" sz="2000" dirty="0">
                <a:solidFill>
                  <a:schemeClr val="accent4">
                    <a:lumMod val="75000"/>
                  </a:schemeClr>
                </a:solidFill>
              </a:rPr>
              <a:t>“</a:t>
            </a:r>
            <a:r>
              <a:rPr lang="en-GB" sz="2000" i="1" dirty="0">
                <a:solidFill>
                  <a:schemeClr val="accent4">
                    <a:lumMod val="75000"/>
                  </a:schemeClr>
                </a:solidFill>
              </a:rPr>
              <a:t>Always on” </a:t>
            </a:r>
            <a:r>
              <a:rPr lang="en-GB" sz="2000" dirty="0"/>
              <a:t>lifestyle</a:t>
            </a:r>
          </a:p>
          <a:p>
            <a:endParaRPr lang="en-GB" sz="2000" dirty="0"/>
          </a:p>
          <a:p>
            <a:r>
              <a:rPr lang="en-GB" sz="2000" dirty="0"/>
              <a:t>High expectations of electorate; Maternity leave not seen as  option</a:t>
            </a:r>
          </a:p>
          <a:p>
            <a:endParaRPr lang="en-GB" sz="2000" dirty="0"/>
          </a:p>
          <a:p>
            <a:r>
              <a:rPr lang="en-GB" sz="2000" dirty="0"/>
              <a:t>Distance to Oireachtas</a:t>
            </a:r>
          </a:p>
          <a:p>
            <a:endParaRPr lang="en-GB" sz="2000" dirty="0"/>
          </a:p>
          <a:p>
            <a:r>
              <a:rPr lang="en-GB" sz="2000" dirty="0"/>
              <a:t>High costs of campaign</a:t>
            </a:r>
          </a:p>
          <a:p>
            <a:endParaRPr lang="en-GB" sz="2000" dirty="0"/>
          </a:p>
          <a:p>
            <a:r>
              <a:rPr lang="en-GB" sz="2000" dirty="0"/>
              <a:t>Daunting being </a:t>
            </a:r>
            <a:r>
              <a:rPr lang="en-GB" sz="2000" i="1" dirty="0">
                <a:solidFill>
                  <a:schemeClr val="accent4">
                    <a:lumMod val="75000"/>
                  </a:schemeClr>
                </a:solidFill>
              </a:rPr>
              <a:t>“outsider” </a:t>
            </a:r>
            <a:r>
              <a:rPr lang="en-GB" sz="2000" dirty="0"/>
              <a:t>in male dominated chambers</a:t>
            </a:r>
          </a:p>
          <a:p>
            <a:endParaRPr lang="en-GB" sz="2000" dirty="0"/>
          </a:p>
          <a:p>
            <a:r>
              <a:rPr lang="en-GB" sz="2000" i="1" dirty="0">
                <a:solidFill>
                  <a:schemeClr val="accent4">
                    <a:lumMod val="75000"/>
                  </a:schemeClr>
                </a:solidFill>
              </a:rPr>
              <a:t>“Orchestrated” </a:t>
            </a:r>
            <a:r>
              <a:rPr lang="en-GB" sz="2000" dirty="0"/>
              <a:t>informal decision-making processes</a:t>
            </a:r>
            <a:r>
              <a:rPr lang="en-GB" sz="1600" dirty="0"/>
              <a:t>       </a:t>
            </a:r>
          </a:p>
          <a:p>
            <a:pPr marL="457063" lvl="1" indent="0">
              <a:buNone/>
            </a:pPr>
            <a:r>
              <a:rPr lang="en-GB" sz="1600" dirty="0"/>
              <a:t>Men better at networking</a:t>
            </a:r>
            <a:endParaRPr lang="en-GB" sz="2000" dirty="0"/>
          </a:p>
          <a:p>
            <a:endParaRPr lang="en-GB"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75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D69AD3A-EA5C-4426-A310-A6081C9B811D}"/>
              </a:ext>
            </a:extLst>
          </p:cNvPr>
          <p:cNvSpPr>
            <a:spLocks noGrp="1"/>
          </p:cNvSpPr>
          <p:nvPr>
            <p:ph sz="half" idx="2"/>
          </p:nvPr>
        </p:nvSpPr>
        <p:spPr>
          <a:xfrm>
            <a:off x="8449403" y="1052736"/>
            <a:ext cx="3196868" cy="5112568"/>
          </a:xfrm>
        </p:spPr>
        <p:txBody>
          <a:bodyPr>
            <a:normAutofit fontScale="85000" lnSpcReduction="20000"/>
          </a:bodyPr>
          <a:lstStyle/>
          <a:p>
            <a:pPr marL="0" indent="0">
              <a:buNone/>
            </a:pPr>
            <a:r>
              <a:rPr lang="en-GB" sz="2000" dirty="0"/>
              <a:t>Recommendations to consider:</a:t>
            </a:r>
          </a:p>
          <a:p>
            <a:r>
              <a:rPr lang="en-GB" sz="2000" dirty="0"/>
              <a:t>Standardisation of meeting times</a:t>
            </a:r>
          </a:p>
          <a:p>
            <a:endParaRPr lang="en-GB" sz="2000" dirty="0"/>
          </a:p>
          <a:p>
            <a:r>
              <a:rPr lang="en-GB" sz="2000" dirty="0"/>
              <a:t>Educating electorate about right to work-life balance</a:t>
            </a:r>
          </a:p>
          <a:p>
            <a:endParaRPr lang="en-GB" sz="2000" dirty="0"/>
          </a:p>
          <a:p>
            <a:r>
              <a:rPr lang="en-GB" sz="2000" dirty="0"/>
              <a:t>Use of technologies and meeting location rotation</a:t>
            </a:r>
          </a:p>
          <a:p>
            <a:endParaRPr lang="en-GB" sz="2000" dirty="0"/>
          </a:p>
          <a:p>
            <a:r>
              <a:rPr lang="en-GB" sz="2000" dirty="0"/>
              <a:t>Philanthropic election fund</a:t>
            </a:r>
          </a:p>
          <a:p>
            <a:endParaRPr lang="en-GB" sz="2000" dirty="0"/>
          </a:p>
          <a:p>
            <a:r>
              <a:rPr lang="en-GB" sz="2000" dirty="0"/>
              <a:t>Current quotas and activation of local government quota</a:t>
            </a:r>
          </a:p>
          <a:p>
            <a:endParaRPr lang="en-GB" sz="2000" dirty="0"/>
          </a:p>
          <a:p>
            <a:r>
              <a:rPr lang="en-GB" sz="2000" dirty="0"/>
              <a:t>Mayo County Council as a signatory of the </a:t>
            </a:r>
          </a:p>
          <a:p>
            <a:pPr marL="0" indent="0">
              <a:buNone/>
            </a:pPr>
            <a:r>
              <a:rPr lang="en-GB" sz="2000" b="1" i="1" dirty="0"/>
              <a:t>European Charter for Equality of Men and Women in Local Life</a:t>
            </a:r>
          </a:p>
          <a:p>
            <a:endParaRPr lang="en-GB" sz="2000" dirty="0"/>
          </a:p>
          <a:p>
            <a:endParaRPr lang="en-GB" sz="2000" dirty="0"/>
          </a:p>
        </p:txBody>
      </p:sp>
    </p:spTree>
    <p:extLst>
      <p:ext uri="{BB962C8B-B14F-4D97-AF65-F5344CB8AC3E}">
        <p14:creationId xmlns:p14="http://schemas.microsoft.com/office/powerpoint/2010/main" val="299681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78D6-D866-413C-A764-67A63C672D82}"/>
              </a:ext>
            </a:extLst>
          </p:cNvPr>
          <p:cNvSpPr>
            <a:spLocks noGrp="1"/>
          </p:cNvSpPr>
          <p:nvPr>
            <p:ph type="title"/>
          </p:nvPr>
        </p:nvSpPr>
        <p:spPr/>
        <p:txBody>
          <a:bodyPr/>
          <a:lstStyle/>
          <a:p>
            <a:r>
              <a:rPr lang="en-GB" dirty="0"/>
              <a:t>Concluding remarks</a:t>
            </a:r>
          </a:p>
        </p:txBody>
      </p:sp>
      <p:graphicFrame>
        <p:nvGraphicFramePr>
          <p:cNvPr id="5" name="Content Placeholder 2">
            <a:extLst>
              <a:ext uri="{FF2B5EF4-FFF2-40B4-BE49-F238E27FC236}">
                <a16:creationId xmlns:a16="http://schemas.microsoft.com/office/drawing/2014/main" id="{68F1CD06-D31D-4331-B6D5-84315D43E26E}"/>
              </a:ext>
            </a:extLst>
          </p:cNvPr>
          <p:cNvGraphicFramePr>
            <a:graphicFrameLocks noGrp="1"/>
          </p:cNvGraphicFramePr>
          <p:nvPr>
            <p:ph idx="1"/>
            <p:extLst>
              <p:ext uri="{D42A27DB-BD31-4B8C-83A1-F6EECF244321}">
                <p14:modId xmlns:p14="http://schemas.microsoft.com/office/powerpoint/2010/main" val="3085007921"/>
              </p:ext>
            </p:extLst>
          </p:nvPr>
        </p:nvGraphicFramePr>
        <p:xfrm>
          <a:off x="838200" y="1825625"/>
          <a:ext cx="105124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5BF6958-4A3F-43D3-97B2-64E8A9325E99}"/>
              </a:ext>
            </a:extLst>
          </p:cNvPr>
          <p:cNvPicPr>
            <a:picLocks noChangeAspect="1"/>
          </p:cNvPicPr>
          <p:nvPr/>
        </p:nvPicPr>
        <p:blipFill>
          <a:blip r:embed="rId7"/>
          <a:stretch>
            <a:fillRect/>
          </a:stretch>
        </p:blipFill>
        <p:spPr>
          <a:xfrm>
            <a:off x="9118747" y="-66991"/>
            <a:ext cx="3321021" cy="2024881"/>
          </a:xfrm>
          <a:prstGeom prst="rect">
            <a:avLst/>
          </a:prstGeom>
          <a:effectLst>
            <a:softEdge rad="342900"/>
          </a:effectLst>
        </p:spPr>
      </p:pic>
    </p:spTree>
    <p:extLst>
      <p:ext uri="{BB962C8B-B14F-4D97-AF65-F5344CB8AC3E}">
        <p14:creationId xmlns:p14="http://schemas.microsoft.com/office/powerpoint/2010/main" val="10694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2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6A650D-7B79-47F3-9BDC-6589A40409B2}"/>
              </a:ext>
            </a:extLst>
          </p:cNvPr>
          <p:cNvSpPr txBox="1"/>
          <p:nvPr/>
        </p:nvSpPr>
        <p:spPr>
          <a:xfrm>
            <a:off x="603780" y="640081"/>
            <a:ext cx="2607976" cy="52577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i="1" dirty="0">
                <a:solidFill>
                  <a:srgbClr val="2C2C2C"/>
                </a:solidFill>
                <a:latin typeface="+mj-lt"/>
                <a:ea typeface="+mj-ea"/>
                <a:cs typeface="+mj-cs"/>
              </a:rPr>
              <a:t>On the pulse of morning</a:t>
            </a:r>
            <a:endParaRPr lang="en-US" sz="2400" dirty="0">
              <a:solidFill>
                <a:srgbClr val="2C2C2C"/>
              </a:solidFill>
              <a:latin typeface="+mj-lt"/>
              <a:ea typeface="+mj-ea"/>
              <a:cs typeface="+mj-cs"/>
            </a:endParaRPr>
          </a:p>
          <a:p>
            <a:pPr algn="ctr">
              <a:lnSpc>
                <a:spcPct val="90000"/>
              </a:lnSpc>
              <a:spcBef>
                <a:spcPct val="0"/>
              </a:spcBef>
              <a:spcAft>
                <a:spcPts val="600"/>
              </a:spcAft>
            </a:pPr>
            <a:r>
              <a:rPr lang="en-US" sz="2400" dirty="0">
                <a:solidFill>
                  <a:srgbClr val="2C2C2C"/>
                </a:solidFill>
                <a:latin typeface="+mj-lt"/>
                <a:ea typeface="+mj-ea"/>
                <a:cs typeface="+mj-cs"/>
              </a:rPr>
              <a:t>Maya Angelou, 1993</a:t>
            </a:r>
          </a:p>
        </p:txBody>
      </p:sp>
      <p:sp>
        <p:nvSpPr>
          <p:cNvPr id="17"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9134" y="484632"/>
            <a:ext cx="8126899"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standing in front of a beach&#10;&#10;Description automatically generated">
            <a:extLst>
              <a:ext uri="{FF2B5EF4-FFF2-40B4-BE49-F238E27FC236}">
                <a16:creationId xmlns:a16="http://schemas.microsoft.com/office/drawing/2014/main" id="{1E5248D8-4DD6-4321-9034-AF43F6877999}"/>
              </a:ext>
            </a:extLst>
          </p:cNvPr>
          <p:cNvPicPr>
            <a:picLocks noChangeAspect="1"/>
          </p:cNvPicPr>
          <p:nvPr/>
        </p:nvPicPr>
        <p:blipFill rotWithShape="1">
          <a:blip r:embed="rId2"/>
          <a:srcRect l="1328" r="372" b="-2"/>
          <a:stretch/>
        </p:blipFill>
        <p:spPr>
          <a:xfrm>
            <a:off x="4061905" y="942538"/>
            <a:ext cx="7161357" cy="4808332"/>
          </a:xfrm>
          <a:prstGeom prst="rect">
            <a:avLst/>
          </a:prstGeom>
          <a:effectLst>
            <a:softEdge rad="0"/>
          </a:effectLst>
          <a:scene3d>
            <a:camera prst="orthographicFront"/>
            <a:lightRig rig="threePt" dir="t"/>
          </a:scene3d>
          <a:sp3d>
            <a:bevelT/>
          </a:sp3d>
        </p:spPr>
      </p:pic>
    </p:spTree>
    <p:extLst>
      <p:ext uri="{BB962C8B-B14F-4D97-AF65-F5344CB8AC3E}">
        <p14:creationId xmlns:p14="http://schemas.microsoft.com/office/powerpoint/2010/main" val="202588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49C11C-71DC-49B6-ACD8-27E3AE088D14}">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40262f94-9f35-4ac3-9a90-690165a166b7"/>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0875BD71-4A33-4FB7-88CA-777C4D9E6E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329</TotalTime>
  <Words>810</Words>
  <Application>Microsoft Office PowerPoint</Application>
  <PresentationFormat>Custom</PresentationFormat>
  <Paragraphs>129</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Cavolini</vt:lpstr>
      <vt:lpstr>Century Gothic</vt:lpstr>
      <vt:lpstr>Office Theme</vt:lpstr>
      <vt:lpstr> Women in politics and community representation     </vt:lpstr>
      <vt:lpstr>What did we want to find out from the eight groups of Mayo women?</vt:lpstr>
      <vt:lpstr>Key themes which emerged from the research</vt:lpstr>
      <vt:lpstr>Key themes and recommendations:   Individual motivations and Factors which affect the individual female  “It needs to start with us … and [we need to] listen to the beat of our own drum” </vt:lpstr>
      <vt:lpstr>Key themes and recommendations:   Factors which affect the representative group  “Education is the way forward to help stop discrimination” </vt:lpstr>
      <vt:lpstr>Key themes and recommendations:   Issues which have impact at societal level (tradition and culture)   “Aren’t you lucky he is letting you out at all”  “Yes, I’ll give you my number one vote right now, they need someone to make the tea for them up there”</vt:lpstr>
      <vt:lpstr>Key themes and recommendations:  Challenges faced by female elected representatives      “Everybody owns a bit of you.. They are all in your life”</vt:lpstr>
      <vt:lpstr>Concluding remarks</vt:lpstr>
      <vt:lpstr>PowerPoint Presentation</vt:lpstr>
      <vt:lpstr>PowerPoint Presentation</vt:lpstr>
      <vt:lpstr> Women in politics and community representation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in politics and community representation Key points from research report  November 2020    GMIT                              Brain &amp; Behaviour Institute</dc:title>
  <dc:creator>Guest Guest</dc:creator>
  <cp:lastModifiedBy>Janine McGinn</cp:lastModifiedBy>
  <cp:revision>43</cp:revision>
  <dcterms:created xsi:type="dcterms:W3CDTF">2020-11-16T13:41:20Z</dcterms:created>
  <dcterms:modified xsi:type="dcterms:W3CDTF">2020-11-19T12:17:01Z</dcterms:modified>
</cp:coreProperties>
</file>